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7" r:id="rId1"/>
  </p:sldMasterIdLst>
  <p:notesMasterIdLst>
    <p:notesMasterId r:id="rId65"/>
  </p:notesMasterIdLst>
  <p:handoutMasterIdLst>
    <p:handoutMasterId r:id="rId66"/>
  </p:handoutMasterIdLst>
  <p:sldIdLst>
    <p:sldId id="1106" r:id="rId2"/>
    <p:sldId id="743" r:id="rId3"/>
    <p:sldId id="1068" r:id="rId4"/>
    <p:sldId id="1186" r:id="rId5"/>
    <p:sldId id="693" r:id="rId6"/>
    <p:sldId id="347" r:id="rId7"/>
    <p:sldId id="1264" r:id="rId8"/>
    <p:sldId id="837" r:id="rId9"/>
    <p:sldId id="1065" r:id="rId10"/>
    <p:sldId id="1283" r:id="rId11"/>
    <p:sldId id="1079" r:id="rId12"/>
    <p:sldId id="1342" r:id="rId13"/>
    <p:sldId id="1343" r:id="rId14"/>
    <p:sldId id="1344" r:id="rId15"/>
    <p:sldId id="1058" r:id="rId16"/>
    <p:sldId id="1060" r:id="rId17"/>
    <p:sldId id="1341" r:id="rId18"/>
    <p:sldId id="1059" r:id="rId19"/>
    <p:sldId id="1265" r:id="rId20"/>
    <p:sldId id="1266" r:id="rId21"/>
    <p:sldId id="1327" r:id="rId22"/>
    <p:sldId id="1298" r:id="rId23"/>
    <p:sldId id="1325" r:id="rId24"/>
    <p:sldId id="1073" r:id="rId25"/>
    <p:sldId id="1056" r:id="rId26"/>
    <p:sldId id="1061" r:id="rId27"/>
    <p:sldId id="1326" r:id="rId28"/>
    <p:sldId id="842" r:id="rId29"/>
    <p:sldId id="1076" r:id="rId30"/>
    <p:sldId id="1328" r:id="rId31"/>
    <p:sldId id="1300" r:id="rId32"/>
    <p:sldId id="1273" r:id="rId33"/>
    <p:sldId id="1271" r:id="rId34"/>
    <p:sldId id="1272" r:id="rId35"/>
    <p:sldId id="1274" r:id="rId36"/>
    <p:sldId id="1301" r:id="rId37"/>
    <p:sldId id="1296" r:id="rId38"/>
    <p:sldId id="880" r:id="rId39"/>
    <p:sldId id="881" r:id="rId40"/>
    <p:sldId id="1338" r:id="rId41"/>
    <p:sldId id="1297" r:id="rId42"/>
    <p:sldId id="1302" r:id="rId43"/>
    <p:sldId id="1304" r:id="rId44"/>
    <p:sldId id="1307" r:id="rId45"/>
    <p:sldId id="1336" r:id="rId46"/>
    <p:sldId id="1306" r:id="rId47"/>
    <p:sldId id="1308" r:id="rId48"/>
    <p:sldId id="1329" r:id="rId49"/>
    <p:sldId id="1345" r:id="rId50"/>
    <p:sldId id="1330" r:id="rId51"/>
    <p:sldId id="1332" r:id="rId52"/>
    <p:sldId id="1333" r:id="rId53"/>
    <p:sldId id="1309" r:id="rId54"/>
    <p:sldId id="1339" r:id="rId55"/>
    <p:sldId id="1337" r:id="rId56"/>
    <p:sldId id="1312" r:id="rId57"/>
    <p:sldId id="1311" r:id="rId58"/>
    <p:sldId id="1324" r:id="rId59"/>
    <p:sldId id="1313" r:id="rId60"/>
    <p:sldId id="1346" r:id="rId61"/>
    <p:sldId id="932" r:id="rId62"/>
    <p:sldId id="1303" r:id="rId63"/>
    <p:sldId id="1340" r:id="rId64"/>
  </p:sldIdLst>
  <p:sldSz cx="12192000" cy="6858000"/>
  <p:notesSz cx="6815138" cy="994568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33"/>
    <a:srgbClr val="FFFFFF"/>
    <a:srgbClr val="D3E4F5"/>
    <a:srgbClr val="F2F7FC"/>
    <a:srgbClr val="D9FFD9"/>
    <a:srgbClr val="009999"/>
    <a:srgbClr val="006666"/>
    <a:srgbClr val="FFFFCC"/>
    <a:srgbClr val="9966F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642" autoAdjust="0"/>
  </p:normalViewPr>
  <p:slideViewPr>
    <p:cSldViewPr>
      <p:cViewPr>
        <p:scale>
          <a:sx n="75" d="100"/>
          <a:sy n="75" d="100"/>
        </p:scale>
        <p:origin x="773" y="3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0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F43275-B0BA-4BBA-BC34-72ED5C6DCC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5BE58A-E969-4614-8817-C08815960D2D}">
      <dgm:prSet custT="1"/>
      <dgm:spPr>
        <a:solidFill>
          <a:srgbClr val="EEB50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E18AB32-109C-406B-A341-7D551B39AC01}" type="parTrans" cxnId="{E9698591-DD71-4A3A-9B08-020D0FCE6651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5C84EE32-6B6C-4758-BC8F-4986B028B345}" type="sibTrans" cxnId="{E9698591-DD71-4A3A-9B08-020D0FCE6651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6507ABAA-BA16-4E8D-BDB7-92B11F53AFB3}">
      <dgm:prSet custT="1"/>
      <dgm:spPr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Continuous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C68A6329-340B-45D3-9FDD-11D623A9D293}" type="parTrans" cxnId="{8482DA9A-B406-4440-9E24-B671DAEA80B5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3F1C6583-D3AC-4AD1-BDB4-E97198562AE9}" type="sibTrans" cxnId="{8482DA9A-B406-4440-9E24-B671DAEA80B5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B42DA29-773E-4AB1-8588-498F68E61AE3}">
      <dgm:prSet custT="1"/>
      <dgm:spPr>
        <a:solidFill>
          <a:srgbClr val="92D05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Unconstrained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C03B73E-7D73-42BB-9C3E-D8196B567A0D}" type="parTrans" cxnId="{85BD3933-4C2A-4BE1-A0F7-EECBAFFCE1FC}">
      <dgm:prSet/>
      <dgm:spPr>
        <a:ln>
          <a:solidFill>
            <a:srgbClr val="70AD47"/>
          </a:solidFill>
        </a:ln>
      </dgm:spPr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E1AB6E9-CB86-4EDD-8B5C-CDF20E5E3375}" type="sibTrans" cxnId="{85BD3933-4C2A-4BE1-A0F7-EECBAFFCE1FC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378E218B-03CD-46EF-B5EC-96228F5A510F}">
      <dgm:prSet custT="1"/>
      <dgm:spPr>
        <a:solidFill>
          <a:srgbClr val="92D05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Constrained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15A7CA8B-E834-4880-9C79-CF4BCC1E36E8}" type="parTrans" cxnId="{919D4A3E-EEE5-4C7B-8698-29139D443E23}">
      <dgm:prSet/>
      <dgm:spPr>
        <a:ln>
          <a:solidFill>
            <a:srgbClr val="70AD47"/>
          </a:solidFill>
        </a:ln>
      </dgm:spPr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A1093FD1-B1F7-49DB-8902-2E3F3070A673}" type="sibTrans" cxnId="{919D4A3E-EEE5-4C7B-8698-29139D443E23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B9E6BDA1-588F-4B29-B44A-6C7A3F7B4600}">
      <dgm:prSet custT="1"/>
      <dgm:spPr>
        <a:solidFill>
          <a:schemeClr val="accent5">
            <a:lumMod val="40000"/>
            <a:lumOff val="60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Discrete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410904D-50BA-438A-A300-F3B225DC7F79}" type="parTrans" cxnId="{A0ED3BE8-16DE-4722-AB23-D00496F1B5BD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53F740AC-5F3A-4456-AFF7-1135D43A2CDE}" type="sibTrans" cxnId="{A0ED3BE8-16DE-4722-AB23-D00496F1B5BD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08D6BF11-D7D6-4CEC-9460-5D7EF9747CD0}">
      <dgm:prSet custT="1"/>
      <dgm:spPr>
        <a:solidFill>
          <a:schemeClr val="accent5">
            <a:lumMod val="40000"/>
            <a:lumOff val="60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Integer programming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26B9913-172E-4A6E-81BB-DC3B4650EA08}" type="parTrans" cxnId="{679E4253-98A5-41BB-A500-7AB88DF8E4DA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D9D5C5CC-C8B7-4BFA-9D31-C18F1BD0295C}" type="sibTrans" cxnId="{679E4253-98A5-41BB-A500-7AB88DF8E4DA}">
      <dgm:prSet/>
      <dgm:spPr/>
      <dgm:t>
        <a:bodyPr/>
        <a:lstStyle/>
        <a:p>
          <a:endParaRPr lang="en-US" sz="16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A874D55-F6EE-4197-AB21-CB9159ECAB2C}">
      <dgm:prSet custT="1"/>
      <dgm:spPr>
        <a:solidFill>
          <a:schemeClr val="accent5">
            <a:lumMod val="40000"/>
            <a:lumOff val="60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600" baseline="0">
              <a:latin typeface="Open Sans" pitchFamily="2" charset="0"/>
              <a:ea typeface="Open Sans" pitchFamily="2" charset="0"/>
              <a:cs typeface="Open Sans" pitchFamily="2" charset="0"/>
            </a:rPr>
            <a:t>Combinatorial </a:t>
          </a:r>
          <a:r>
            <a:rPr lang="en-US" sz="16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6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1F4CDA6C-8C19-41C7-8531-90ED724AF359}" type="parTrans" cxnId="{24A1216A-1CE5-4E96-837B-DC57420ED458}">
      <dgm:prSet/>
      <dgm:spPr/>
      <dgm:t>
        <a:bodyPr/>
        <a:lstStyle/>
        <a:p>
          <a:endParaRPr lang="en-US"/>
        </a:p>
      </dgm:t>
    </dgm:pt>
    <dgm:pt modelId="{C4A18661-DF72-4472-B449-5B38B1BAD747}" type="sibTrans" cxnId="{24A1216A-1CE5-4E96-837B-DC57420ED458}">
      <dgm:prSet/>
      <dgm:spPr/>
      <dgm:t>
        <a:bodyPr/>
        <a:lstStyle/>
        <a:p>
          <a:endParaRPr lang="en-US"/>
        </a:p>
      </dgm:t>
    </dgm:pt>
    <dgm:pt modelId="{190EEEFA-4B5D-482C-AC7F-A8FC9D7F93A9}" type="pres">
      <dgm:prSet presAssocID="{1FF43275-B0BA-4BBA-BC34-72ED5C6DC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ADB472-6D01-4FEA-80F9-18633EB1A9F2}" type="pres">
      <dgm:prSet presAssocID="{875BE58A-E969-4614-8817-C08815960D2D}" presName="hierRoot1" presStyleCnt="0">
        <dgm:presLayoutVars>
          <dgm:hierBranch val="init"/>
        </dgm:presLayoutVars>
      </dgm:prSet>
      <dgm:spPr/>
    </dgm:pt>
    <dgm:pt modelId="{7F27714D-8D35-4D27-8775-BBEA37C8FEED}" type="pres">
      <dgm:prSet presAssocID="{875BE58A-E969-4614-8817-C08815960D2D}" presName="rootComposite1" presStyleCnt="0"/>
      <dgm:spPr/>
    </dgm:pt>
    <dgm:pt modelId="{8128DDBF-C4E9-434B-B7CE-2BF974C73B1E}" type="pres">
      <dgm:prSet presAssocID="{875BE58A-E969-4614-8817-C08815960D2D}" presName="rootText1" presStyleLbl="node0" presStyleIdx="0" presStyleCnt="1">
        <dgm:presLayoutVars>
          <dgm:chPref val="3"/>
        </dgm:presLayoutVars>
      </dgm:prSet>
      <dgm:spPr/>
    </dgm:pt>
    <dgm:pt modelId="{FEDC8572-F09F-488E-8353-F9E935A5F468}" type="pres">
      <dgm:prSet presAssocID="{875BE58A-E969-4614-8817-C08815960D2D}" presName="rootConnector1" presStyleLbl="node1" presStyleIdx="0" presStyleCnt="0"/>
      <dgm:spPr/>
    </dgm:pt>
    <dgm:pt modelId="{8A93F93E-44CA-4602-A772-ACD1FC7C804D}" type="pres">
      <dgm:prSet presAssocID="{875BE58A-E969-4614-8817-C08815960D2D}" presName="hierChild2" presStyleCnt="0"/>
      <dgm:spPr/>
    </dgm:pt>
    <dgm:pt modelId="{4E38AE18-D6A8-423B-BB47-F9BDBB86CE31}" type="pres">
      <dgm:prSet presAssocID="{C68A6329-340B-45D3-9FDD-11D623A9D293}" presName="Name64" presStyleLbl="parChTrans1D2" presStyleIdx="0" presStyleCnt="2"/>
      <dgm:spPr/>
    </dgm:pt>
    <dgm:pt modelId="{1B141AE9-4E87-4F63-B81D-387E9BA496EB}" type="pres">
      <dgm:prSet presAssocID="{6507ABAA-BA16-4E8D-BDB7-92B11F53AFB3}" presName="hierRoot2" presStyleCnt="0">
        <dgm:presLayoutVars>
          <dgm:hierBranch val="init"/>
        </dgm:presLayoutVars>
      </dgm:prSet>
      <dgm:spPr/>
    </dgm:pt>
    <dgm:pt modelId="{88FB3F25-B237-481E-B400-CC8146D2C286}" type="pres">
      <dgm:prSet presAssocID="{6507ABAA-BA16-4E8D-BDB7-92B11F53AFB3}" presName="rootComposite" presStyleCnt="0"/>
      <dgm:spPr/>
    </dgm:pt>
    <dgm:pt modelId="{6BCFF626-F59D-41DD-9F93-8333C9BF98E6}" type="pres">
      <dgm:prSet presAssocID="{6507ABAA-BA16-4E8D-BDB7-92B11F53AFB3}" presName="rootText" presStyleLbl="node2" presStyleIdx="0" presStyleCnt="2">
        <dgm:presLayoutVars>
          <dgm:chPref val="3"/>
        </dgm:presLayoutVars>
      </dgm:prSet>
      <dgm:spPr/>
    </dgm:pt>
    <dgm:pt modelId="{80D988BD-37CA-41B4-AF6C-EFBB52A951CE}" type="pres">
      <dgm:prSet presAssocID="{6507ABAA-BA16-4E8D-BDB7-92B11F53AFB3}" presName="rootConnector" presStyleLbl="node2" presStyleIdx="0" presStyleCnt="2"/>
      <dgm:spPr/>
    </dgm:pt>
    <dgm:pt modelId="{1551D0D9-5A48-4FAD-98A6-7B6A92D3CA36}" type="pres">
      <dgm:prSet presAssocID="{6507ABAA-BA16-4E8D-BDB7-92B11F53AFB3}" presName="hierChild4" presStyleCnt="0"/>
      <dgm:spPr/>
    </dgm:pt>
    <dgm:pt modelId="{0622FB49-89DA-4C95-9F0F-4DB92878B64D}" type="pres">
      <dgm:prSet presAssocID="{EC03B73E-7D73-42BB-9C3E-D8196B567A0D}" presName="Name64" presStyleLbl="parChTrans1D3" presStyleIdx="0" presStyleCnt="4"/>
      <dgm:spPr/>
    </dgm:pt>
    <dgm:pt modelId="{7FAE137B-CEA8-46AC-B55E-A1262D1F9688}" type="pres">
      <dgm:prSet presAssocID="{EB42DA29-773E-4AB1-8588-498F68E61AE3}" presName="hierRoot2" presStyleCnt="0">
        <dgm:presLayoutVars>
          <dgm:hierBranch val="init"/>
        </dgm:presLayoutVars>
      </dgm:prSet>
      <dgm:spPr/>
    </dgm:pt>
    <dgm:pt modelId="{070B8720-1A74-4961-8CE1-39F9527EC775}" type="pres">
      <dgm:prSet presAssocID="{EB42DA29-773E-4AB1-8588-498F68E61AE3}" presName="rootComposite" presStyleCnt="0"/>
      <dgm:spPr/>
    </dgm:pt>
    <dgm:pt modelId="{14C50B5D-D8D8-4DE3-8159-F8F713DCF106}" type="pres">
      <dgm:prSet presAssocID="{EB42DA29-773E-4AB1-8588-498F68E61AE3}" presName="rootText" presStyleLbl="node3" presStyleIdx="0" presStyleCnt="4" custScaleX="144401">
        <dgm:presLayoutVars>
          <dgm:chPref val="3"/>
        </dgm:presLayoutVars>
      </dgm:prSet>
      <dgm:spPr/>
    </dgm:pt>
    <dgm:pt modelId="{B0904E5A-B563-4259-B43A-1DCF3403CAE9}" type="pres">
      <dgm:prSet presAssocID="{EB42DA29-773E-4AB1-8588-498F68E61AE3}" presName="rootConnector" presStyleLbl="node3" presStyleIdx="0" presStyleCnt="4"/>
      <dgm:spPr/>
    </dgm:pt>
    <dgm:pt modelId="{EDA8105D-79BA-448F-B6F9-C67565555A91}" type="pres">
      <dgm:prSet presAssocID="{EB42DA29-773E-4AB1-8588-498F68E61AE3}" presName="hierChild4" presStyleCnt="0"/>
      <dgm:spPr/>
    </dgm:pt>
    <dgm:pt modelId="{892E075C-F6F6-4026-882E-16E8F7E013D4}" type="pres">
      <dgm:prSet presAssocID="{EB42DA29-773E-4AB1-8588-498F68E61AE3}" presName="hierChild5" presStyleCnt="0"/>
      <dgm:spPr/>
    </dgm:pt>
    <dgm:pt modelId="{C0D1B241-C5DF-4245-9DC4-EB4DB4D2C00E}" type="pres">
      <dgm:prSet presAssocID="{15A7CA8B-E834-4880-9C79-CF4BCC1E36E8}" presName="Name64" presStyleLbl="parChTrans1D3" presStyleIdx="1" presStyleCnt="4"/>
      <dgm:spPr/>
    </dgm:pt>
    <dgm:pt modelId="{881E2E23-B820-49E7-A421-EE1266AD500B}" type="pres">
      <dgm:prSet presAssocID="{378E218B-03CD-46EF-B5EC-96228F5A510F}" presName="hierRoot2" presStyleCnt="0">
        <dgm:presLayoutVars>
          <dgm:hierBranch val="init"/>
        </dgm:presLayoutVars>
      </dgm:prSet>
      <dgm:spPr/>
    </dgm:pt>
    <dgm:pt modelId="{9853445B-ABF5-4AFA-BD3E-8F24C453BD84}" type="pres">
      <dgm:prSet presAssocID="{378E218B-03CD-46EF-B5EC-96228F5A510F}" presName="rootComposite" presStyleCnt="0"/>
      <dgm:spPr/>
    </dgm:pt>
    <dgm:pt modelId="{8D1F47F8-5E59-4818-879F-5C1C37135DC8}" type="pres">
      <dgm:prSet presAssocID="{378E218B-03CD-46EF-B5EC-96228F5A510F}" presName="rootText" presStyleLbl="node3" presStyleIdx="1" presStyleCnt="4" custScaleX="144401">
        <dgm:presLayoutVars>
          <dgm:chPref val="3"/>
        </dgm:presLayoutVars>
      </dgm:prSet>
      <dgm:spPr/>
    </dgm:pt>
    <dgm:pt modelId="{D91CE3E2-D627-41CF-9715-EF2FCF72B498}" type="pres">
      <dgm:prSet presAssocID="{378E218B-03CD-46EF-B5EC-96228F5A510F}" presName="rootConnector" presStyleLbl="node3" presStyleIdx="1" presStyleCnt="4"/>
      <dgm:spPr/>
    </dgm:pt>
    <dgm:pt modelId="{35C6A716-B41C-4E5A-A2D5-52FBE3A6D244}" type="pres">
      <dgm:prSet presAssocID="{378E218B-03CD-46EF-B5EC-96228F5A510F}" presName="hierChild4" presStyleCnt="0"/>
      <dgm:spPr/>
    </dgm:pt>
    <dgm:pt modelId="{3429BD72-79CC-4B3A-89BA-6D9E7FE4C6F2}" type="pres">
      <dgm:prSet presAssocID="{378E218B-03CD-46EF-B5EC-96228F5A510F}" presName="hierChild5" presStyleCnt="0"/>
      <dgm:spPr/>
    </dgm:pt>
    <dgm:pt modelId="{AB9925C2-2AA2-460A-A467-3C6AAE6F382F}" type="pres">
      <dgm:prSet presAssocID="{6507ABAA-BA16-4E8D-BDB7-92B11F53AFB3}" presName="hierChild5" presStyleCnt="0"/>
      <dgm:spPr/>
    </dgm:pt>
    <dgm:pt modelId="{97461889-4D19-4261-887A-6BD23B012B2E}" type="pres">
      <dgm:prSet presAssocID="{8410904D-50BA-438A-A300-F3B225DC7F79}" presName="Name64" presStyleLbl="parChTrans1D2" presStyleIdx="1" presStyleCnt="2"/>
      <dgm:spPr/>
    </dgm:pt>
    <dgm:pt modelId="{CF625C6F-F78F-4531-8B41-5EDCB5B244B9}" type="pres">
      <dgm:prSet presAssocID="{B9E6BDA1-588F-4B29-B44A-6C7A3F7B4600}" presName="hierRoot2" presStyleCnt="0">
        <dgm:presLayoutVars>
          <dgm:hierBranch val="init"/>
        </dgm:presLayoutVars>
      </dgm:prSet>
      <dgm:spPr/>
    </dgm:pt>
    <dgm:pt modelId="{D6C8B92D-343F-48B6-A06C-5CCD165A6D46}" type="pres">
      <dgm:prSet presAssocID="{B9E6BDA1-588F-4B29-B44A-6C7A3F7B4600}" presName="rootComposite" presStyleCnt="0"/>
      <dgm:spPr/>
    </dgm:pt>
    <dgm:pt modelId="{276BB02C-8472-41FF-8FA5-574C99B0AD41}" type="pres">
      <dgm:prSet presAssocID="{B9E6BDA1-588F-4B29-B44A-6C7A3F7B4600}" presName="rootText" presStyleLbl="node2" presStyleIdx="1" presStyleCnt="2">
        <dgm:presLayoutVars>
          <dgm:chPref val="3"/>
        </dgm:presLayoutVars>
      </dgm:prSet>
      <dgm:spPr/>
    </dgm:pt>
    <dgm:pt modelId="{8CD85258-1EEA-4C97-BF17-76787885F3E2}" type="pres">
      <dgm:prSet presAssocID="{B9E6BDA1-588F-4B29-B44A-6C7A3F7B4600}" presName="rootConnector" presStyleLbl="node2" presStyleIdx="1" presStyleCnt="2"/>
      <dgm:spPr/>
    </dgm:pt>
    <dgm:pt modelId="{E34B48A3-EBC9-4F56-A0B7-EAC3B2FE5D31}" type="pres">
      <dgm:prSet presAssocID="{B9E6BDA1-588F-4B29-B44A-6C7A3F7B4600}" presName="hierChild4" presStyleCnt="0"/>
      <dgm:spPr/>
    </dgm:pt>
    <dgm:pt modelId="{72C96835-193D-4E20-B370-C60395188168}" type="pres">
      <dgm:prSet presAssocID="{826B9913-172E-4A6E-81BB-DC3B4650EA08}" presName="Name64" presStyleLbl="parChTrans1D3" presStyleIdx="2" presStyleCnt="4"/>
      <dgm:spPr/>
    </dgm:pt>
    <dgm:pt modelId="{A69E7D4A-B7E0-4AED-A670-A7FE11FA8BAC}" type="pres">
      <dgm:prSet presAssocID="{08D6BF11-D7D6-4CEC-9460-5D7EF9747CD0}" presName="hierRoot2" presStyleCnt="0">
        <dgm:presLayoutVars>
          <dgm:hierBranch val="init"/>
        </dgm:presLayoutVars>
      </dgm:prSet>
      <dgm:spPr/>
    </dgm:pt>
    <dgm:pt modelId="{34D1A219-E242-409B-A88A-2BE77E4DB142}" type="pres">
      <dgm:prSet presAssocID="{08D6BF11-D7D6-4CEC-9460-5D7EF9747CD0}" presName="rootComposite" presStyleCnt="0"/>
      <dgm:spPr/>
    </dgm:pt>
    <dgm:pt modelId="{5AB603BA-ECEA-4185-BDDA-96BA4F7274BC}" type="pres">
      <dgm:prSet presAssocID="{08D6BF11-D7D6-4CEC-9460-5D7EF9747CD0}" presName="rootText" presStyleLbl="node3" presStyleIdx="2" presStyleCnt="4" custScaleX="144401">
        <dgm:presLayoutVars>
          <dgm:chPref val="3"/>
        </dgm:presLayoutVars>
      </dgm:prSet>
      <dgm:spPr/>
    </dgm:pt>
    <dgm:pt modelId="{2D695000-137E-4682-AD52-E41985D5C6B1}" type="pres">
      <dgm:prSet presAssocID="{08D6BF11-D7D6-4CEC-9460-5D7EF9747CD0}" presName="rootConnector" presStyleLbl="node3" presStyleIdx="2" presStyleCnt="4"/>
      <dgm:spPr/>
    </dgm:pt>
    <dgm:pt modelId="{4D854D79-4E52-4E3B-9ED2-72AEF5A5947D}" type="pres">
      <dgm:prSet presAssocID="{08D6BF11-D7D6-4CEC-9460-5D7EF9747CD0}" presName="hierChild4" presStyleCnt="0"/>
      <dgm:spPr/>
    </dgm:pt>
    <dgm:pt modelId="{65061A2D-8E70-4426-AADA-39209AFF524D}" type="pres">
      <dgm:prSet presAssocID="{08D6BF11-D7D6-4CEC-9460-5D7EF9747CD0}" presName="hierChild5" presStyleCnt="0"/>
      <dgm:spPr/>
    </dgm:pt>
    <dgm:pt modelId="{EBA62026-5E8D-4479-9195-A039CB03A845}" type="pres">
      <dgm:prSet presAssocID="{1F4CDA6C-8C19-41C7-8531-90ED724AF359}" presName="Name64" presStyleLbl="parChTrans1D3" presStyleIdx="3" presStyleCnt="4"/>
      <dgm:spPr/>
    </dgm:pt>
    <dgm:pt modelId="{E13DBD15-772D-47E8-A3E5-E9C80ED2A31B}" type="pres">
      <dgm:prSet presAssocID="{8A874D55-F6EE-4197-AB21-CB9159ECAB2C}" presName="hierRoot2" presStyleCnt="0">
        <dgm:presLayoutVars>
          <dgm:hierBranch val="init"/>
        </dgm:presLayoutVars>
      </dgm:prSet>
      <dgm:spPr/>
    </dgm:pt>
    <dgm:pt modelId="{EAB72F47-BCF6-4802-AC41-92C132BCBCC0}" type="pres">
      <dgm:prSet presAssocID="{8A874D55-F6EE-4197-AB21-CB9159ECAB2C}" presName="rootComposite" presStyleCnt="0"/>
      <dgm:spPr/>
    </dgm:pt>
    <dgm:pt modelId="{2D900C70-227C-4F9D-A00D-9CD949DEC84D}" type="pres">
      <dgm:prSet presAssocID="{8A874D55-F6EE-4197-AB21-CB9159ECAB2C}" presName="rootText" presStyleLbl="node3" presStyleIdx="3" presStyleCnt="4" custScaleX="146230">
        <dgm:presLayoutVars>
          <dgm:chPref val="3"/>
        </dgm:presLayoutVars>
      </dgm:prSet>
      <dgm:spPr/>
    </dgm:pt>
    <dgm:pt modelId="{C5F7B265-8C22-4CDE-9FC0-500690D7805D}" type="pres">
      <dgm:prSet presAssocID="{8A874D55-F6EE-4197-AB21-CB9159ECAB2C}" presName="rootConnector" presStyleLbl="node3" presStyleIdx="3" presStyleCnt="4"/>
      <dgm:spPr/>
    </dgm:pt>
    <dgm:pt modelId="{30C7721C-55CE-43B5-A432-5C68AEE1B6E0}" type="pres">
      <dgm:prSet presAssocID="{8A874D55-F6EE-4197-AB21-CB9159ECAB2C}" presName="hierChild4" presStyleCnt="0"/>
      <dgm:spPr/>
    </dgm:pt>
    <dgm:pt modelId="{EE477663-528A-426C-A5F4-651506726822}" type="pres">
      <dgm:prSet presAssocID="{8A874D55-F6EE-4197-AB21-CB9159ECAB2C}" presName="hierChild5" presStyleCnt="0"/>
      <dgm:spPr/>
    </dgm:pt>
    <dgm:pt modelId="{D0621EEA-FC15-440F-92D9-9932CBA5439E}" type="pres">
      <dgm:prSet presAssocID="{B9E6BDA1-588F-4B29-B44A-6C7A3F7B4600}" presName="hierChild5" presStyleCnt="0"/>
      <dgm:spPr/>
    </dgm:pt>
    <dgm:pt modelId="{5BFF32A1-F9AF-40B5-A632-9558F37CE46A}" type="pres">
      <dgm:prSet presAssocID="{875BE58A-E969-4614-8817-C08815960D2D}" presName="hierChild3" presStyleCnt="0"/>
      <dgm:spPr/>
    </dgm:pt>
  </dgm:ptLst>
  <dgm:cxnLst>
    <dgm:cxn modelId="{02230215-DB02-4FF2-A2FF-FAE0BF2B90AD}" type="presOf" srcId="{EB42DA29-773E-4AB1-8588-498F68E61AE3}" destId="{14C50B5D-D8D8-4DE3-8159-F8F713DCF106}" srcOrd="0" destOrd="0" presId="urn:microsoft.com/office/officeart/2009/3/layout/HorizontalOrganizationChart"/>
    <dgm:cxn modelId="{03E54629-4A8C-4509-A8E4-B0668179A1E4}" type="presOf" srcId="{875BE58A-E969-4614-8817-C08815960D2D}" destId="{8128DDBF-C4E9-434B-B7CE-2BF974C73B1E}" srcOrd="0" destOrd="0" presId="urn:microsoft.com/office/officeart/2009/3/layout/HorizontalOrganizationChart"/>
    <dgm:cxn modelId="{85BD3933-4C2A-4BE1-A0F7-EECBAFFCE1FC}" srcId="{6507ABAA-BA16-4E8D-BDB7-92B11F53AFB3}" destId="{EB42DA29-773E-4AB1-8588-498F68E61AE3}" srcOrd="0" destOrd="0" parTransId="{EC03B73E-7D73-42BB-9C3E-D8196B567A0D}" sibTransId="{EE1AB6E9-CB86-4EDD-8B5C-CDF20E5E3375}"/>
    <dgm:cxn modelId="{D16F8F33-752E-4A13-BD36-C280DFF9F332}" type="presOf" srcId="{B9E6BDA1-588F-4B29-B44A-6C7A3F7B4600}" destId="{8CD85258-1EEA-4C97-BF17-76787885F3E2}" srcOrd="1" destOrd="0" presId="urn:microsoft.com/office/officeart/2009/3/layout/HorizontalOrganizationChart"/>
    <dgm:cxn modelId="{02C9B536-1DDC-4AED-B768-EC3B26C17D95}" type="presOf" srcId="{1FF43275-B0BA-4BBA-BC34-72ED5C6DCC7B}" destId="{190EEEFA-4B5D-482C-AC7F-A8FC9D7F93A9}" srcOrd="0" destOrd="0" presId="urn:microsoft.com/office/officeart/2009/3/layout/HorizontalOrganizationChart"/>
    <dgm:cxn modelId="{919D4A3E-EEE5-4C7B-8698-29139D443E23}" srcId="{6507ABAA-BA16-4E8D-BDB7-92B11F53AFB3}" destId="{378E218B-03CD-46EF-B5EC-96228F5A510F}" srcOrd="1" destOrd="0" parTransId="{15A7CA8B-E834-4880-9C79-CF4BCC1E36E8}" sibTransId="{A1093FD1-B1F7-49DB-8902-2E3F3070A673}"/>
    <dgm:cxn modelId="{864A4A5D-F35B-4F6E-AC97-841B047DE1A6}" type="presOf" srcId="{378E218B-03CD-46EF-B5EC-96228F5A510F}" destId="{8D1F47F8-5E59-4818-879F-5C1C37135DC8}" srcOrd="0" destOrd="0" presId="urn:microsoft.com/office/officeart/2009/3/layout/HorizontalOrganizationChart"/>
    <dgm:cxn modelId="{799AFA63-9B9D-4626-8A9C-944BDB585438}" type="presOf" srcId="{875BE58A-E969-4614-8817-C08815960D2D}" destId="{FEDC8572-F09F-488E-8353-F9E935A5F468}" srcOrd="1" destOrd="0" presId="urn:microsoft.com/office/officeart/2009/3/layout/HorizontalOrganizationChart"/>
    <dgm:cxn modelId="{A7595147-0B1A-43E4-89B0-68D1BAF16FF1}" type="presOf" srcId="{8A874D55-F6EE-4197-AB21-CB9159ECAB2C}" destId="{2D900C70-227C-4F9D-A00D-9CD949DEC84D}" srcOrd="0" destOrd="0" presId="urn:microsoft.com/office/officeart/2009/3/layout/HorizontalOrganizationChart"/>
    <dgm:cxn modelId="{0BFBC368-1636-47B9-8363-6003AA72CFC7}" type="presOf" srcId="{B9E6BDA1-588F-4B29-B44A-6C7A3F7B4600}" destId="{276BB02C-8472-41FF-8FA5-574C99B0AD41}" srcOrd="0" destOrd="0" presId="urn:microsoft.com/office/officeart/2009/3/layout/HorizontalOrganizationChart"/>
    <dgm:cxn modelId="{24A1216A-1CE5-4E96-837B-DC57420ED458}" srcId="{B9E6BDA1-588F-4B29-B44A-6C7A3F7B4600}" destId="{8A874D55-F6EE-4197-AB21-CB9159ECAB2C}" srcOrd="1" destOrd="0" parTransId="{1F4CDA6C-8C19-41C7-8531-90ED724AF359}" sibTransId="{C4A18661-DF72-4472-B449-5B38B1BAD747}"/>
    <dgm:cxn modelId="{164D0B71-7630-41E2-B9F3-DFB6DCFC2AB1}" type="presOf" srcId="{08D6BF11-D7D6-4CEC-9460-5D7EF9747CD0}" destId="{2D695000-137E-4682-AD52-E41985D5C6B1}" srcOrd="1" destOrd="0" presId="urn:microsoft.com/office/officeart/2009/3/layout/HorizontalOrganizationChart"/>
    <dgm:cxn modelId="{679E4253-98A5-41BB-A500-7AB88DF8E4DA}" srcId="{B9E6BDA1-588F-4B29-B44A-6C7A3F7B4600}" destId="{08D6BF11-D7D6-4CEC-9460-5D7EF9747CD0}" srcOrd="0" destOrd="0" parTransId="{826B9913-172E-4A6E-81BB-DC3B4650EA08}" sibTransId="{D9D5C5CC-C8B7-4BFA-9D31-C18F1BD0295C}"/>
    <dgm:cxn modelId="{02FF7D78-ED9C-4F2D-9A55-BEE2447C4620}" type="presOf" srcId="{15A7CA8B-E834-4880-9C79-CF4BCC1E36E8}" destId="{C0D1B241-C5DF-4245-9DC4-EB4DB4D2C00E}" srcOrd="0" destOrd="0" presId="urn:microsoft.com/office/officeart/2009/3/layout/HorizontalOrganizationChart"/>
    <dgm:cxn modelId="{9D0AFB84-76EE-4493-81AB-E5A3D4134DC7}" type="presOf" srcId="{EC03B73E-7D73-42BB-9C3E-D8196B567A0D}" destId="{0622FB49-89DA-4C95-9F0F-4DB92878B64D}" srcOrd="0" destOrd="0" presId="urn:microsoft.com/office/officeart/2009/3/layout/HorizontalOrganizationChart"/>
    <dgm:cxn modelId="{70EE2B85-7990-4F28-AABA-BB55DC005D70}" type="presOf" srcId="{EB42DA29-773E-4AB1-8588-498F68E61AE3}" destId="{B0904E5A-B563-4259-B43A-1DCF3403CAE9}" srcOrd="1" destOrd="0" presId="urn:microsoft.com/office/officeart/2009/3/layout/HorizontalOrganizationChart"/>
    <dgm:cxn modelId="{62B0D58A-5D09-41A4-A161-204862245480}" type="presOf" srcId="{1F4CDA6C-8C19-41C7-8531-90ED724AF359}" destId="{EBA62026-5E8D-4479-9195-A039CB03A845}" srcOrd="0" destOrd="0" presId="urn:microsoft.com/office/officeart/2009/3/layout/HorizontalOrganizationChart"/>
    <dgm:cxn modelId="{49692691-2D42-4DBB-98DB-ACBCB0E2DAB7}" type="presOf" srcId="{C68A6329-340B-45D3-9FDD-11D623A9D293}" destId="{4E38AE18-D6A8-423B-BB47-F9BDBB86CE31}" srcOrd="0" destOrd="0" presId="urn:microsoft.com/office/officeart/2009/3/layout/HorizontalOrganizationChart"/>
    <dgm:cxn modelId="{E9698591-DD71-4A3A-9B08-020D0FCE6651}" srcId="{1FF43275-B0BA-4BBA-BC34-72ED5C6DCC7B}" destId="{875BE58A-E969-4614-8817-C08815960D2D}" srcOrd="0" destOrd="0" parTransId="{EE18AB32-109C-406B-A341-7D551B39AC01}" sibTransId="{5C84EE32-6B6C-4758-BC8F-4986B028B345}"/>
    <dgm:cxn modelId="{8482DA9A-B406-4440-9E24-B671DAEA80B5}" srcId="{875BE58A-E969-4614-8817-C08815960D2D}" destId="{6507ABAA-BA16-4E8D-BDB7-92B11F53AFB3}" srcOrd="0" destOrd="0" parTransId="{C68A6329-340B-45D3-9FDD-11D623A9D293}" sibTransId="{3F1C6583-D3AC-4AD1-BDB4-E97198562AE9}"/>
    <dgm:cxn modelId="{894599A0-29D5-4A5C-A4A6-D1A17531822B}" type="presOf" srcId="{6507ABAA-BA16-4E8D-BDB7-92B11F53AFB3}" destId="{80D988BD-37CA-41B4-AF6C-EFBB52A951CE}" srcOrd="1" destOrd="0" presId="urn:microsoft.com/office/officeart/2009/3/layout/HorizontalOrganizationChart"/>
    <dgm:cxn modelId="{575773C5-2051-4288-B71B-39CDD9D4F066}" type="presOf" srcId="{08D6BF11-D7D6-4CEC-9460-5D7EF9747CD0}" destId="{5AB603BA-ECEA-4185-BDDA-96BA4F7274BC}" srcOrd="0" destOrd="0" presId="urn:microsoft.com/office/officeart/2009/3/layout/HorizontalOrganizationChart"/>
    <dgm:cxn modelId="{B2F06CCB-782E-4C6C-AEDB-479E73736484}" type="presOf" srcId="{826B9913-172E-4A6E-81BB-DC3B4650EA08}" destId="{72C96835-193D-4E20-B370-C60395188168}" srcOrd="0" destOrd="0" presId="urn:microsoft.com/office/officeart/2009/3/layout/HorizontalOrganizationChart"/>
    <dgm:cxn modelId="{7487A2CB-E430-4685-A727-1612C58FAA97}" type="presOf" srcId="{8A874D55-F6EE-4197-AB21-CB9159ECAB2C}" destId="{C5F7B265-8C22-4CDE-9FC0-500690D7805D}" srcOrd="1" destOrd="0" presId="urn:microsoft.com/office/officeart/2009/3/layout/HorizontalOrganizationChart"/>
    <dgm:cxn modelId="{0BC9F3D8-A222-443F-BA78-8026DCE2C901}" type="presOf" srcId="{8410904D-50BA-438A-A300-F3B225DC7F79}" destId="{97461889-4D19-4261-887A-6BD23B012B2E}" srcOrd="0" destOrd="0" presId="urn:microsoft.com/office/officeart/2009/3/layout/HorizontalOrganizationChart"/>
    <dgm:cxn modelId="{670C75DE-1622-456F-9407-C21669C0ED37}" type="presOf" srcId="{378E218B-03CD-46EF-B5EC-96228F5A510F}" destId="{D91CE3E2-D627-41CF-9715-EF2FCF72B498}" srcOrd="1" destOrd="0" presId="urn:microsoft.com/office/officeart/2009/3/layout/HorizontalOrganizationChart"/>
    <dgm:cxn modelId="{A0ED3BE8-16DE-4722-AB23-D00496F1B5BD}" srcId="{875BE58A-E969-4614-8817-C08815960D2D}" destId="{B9E6BDA1-588F-4B29-B44A-6C7A3F7B4600}" srcOrd="1" destOrd="0" parTransId="{8410904D-50BA-438A-A300-F3B225DC7F79}" sibTransId="{53F740AC-5F3A-4456-AFF7-1135D43A2CDE}"/>
    <dgm:cxn modelId="{28EE92F5-B82E-42CD-842C-985CADE5DA99}" type="presOf" srcId="{6507ABAA-BA16-4E8D-BDB7-92B11F53AFB3}" destId="{6BCFF626-F59D-41DD-9F93-8333C9BF98E6}" srcOrd="0" destOrd="0" presId="urn:microsoft.com/office/officeart/2009/3/layout/HorizontalOrganizationChart"/>
    <dgm:cxn modelId="{A484CE8E-964E-4666-80A2-3000E0F4FB80}" type="presParOf" srcId="{190EEEFA-4B5D-482C-AC7F-A8FC9D7F93A9}" destId="{AFADB472-6D01-4FEA-80F9-18633EB1A9F2}" srcOrd="0" destOrd="0" presId="urn:microsoft.com/office/officeart/2009/3/layout/HorizontalOrganizationChart"/>
    <dgm:cxn modelId="{0E7609D5-DCF0-44D1-8736-FF6A67FEA2ED}" type="presParOf" srcId="{AFADB472-6D01-4FEA-80F9-18633EB1A9F2}" destId="{7F27714D-8D35-4D27-8775-BBEA37C8FEED}" srcOrd="0" destOrd="0" presId="urn:microsoft.com/office/officeart/2009/3/layout/HorizontalOrganizationChart"/>
    <dgm:cxn modelId="{86483217-0A29-4E5B-8CA7-897FF8E8786A}" type="presParOf" srcId="{7F27714D-8D35-4D27-8775-BBEA37C8FEED}" destId="{8128DDBF-C4E9-434B-B7CE-2BF974C73B1E}" srcOrd="0" destOrd="0" presId="urn:microsoft.com/office/officeart/2009/3/layout/HorizontalOrganizationChart"/>
    <dgm:cxn modelId="{449F5176-8F5D-439C-9624-48E1700BED64}" type="presParOf" srcId="{7F27714D-8D35-4D27-8775-BBEA37C8FEED}" destId="{FEDC8572-F09F-488E-8353-F9E935A5F468}" srcOrd="1" destOrd="0" presId="urn:microsoft.com/office/officeart/2009/3/layout/HorizontalOrganizationChart"/>
    <dgm:cxn modelId="{BA57B840-8186-4D16-B3D4-9ADEC137AE0A}" type="presParOf" srcId="{AFADB472-6D01-4FEA-80F9-18633EB1A9F2}" destId="{8A93F93E-44CA-4602-A772-ACD1FC7C804D}" srcOrd="1" destOrd="0" presId="urn:microsoft.com/office/officeart/2009/3/layout/HorizontalOrganizationChart"/>
    <dgm:cxn modelId="{245E6393-6E45-4D23-894A-0048B779EF80}" type="presParOf" srcId="{8A93F93E-44CA-4602-A772-ACD1FC7C804D}" destId="{4E38AE18-D6A8-423B-BB47-F9BDBB86CE31}" srcOrd="0" destOrd="0" presId="urn:microsoft.com/office/officeart/2009/3/layout/HorizontalOrganizationChart"/>
    <dgm:cxn modelId="{90DF6888-769C-4BAE-8EFA-FE3D8EB6C662}" type="presParOf" srcId="{8A93F93E-44CA-4602-A772-ACD1FC7C804D}" destId="{1B141AE9-4E87-4F63-B81D-387E9BA496EB}" srcOrd="1" destOrd="0" presId="urn:microsoft.com/office/officeart/2009/3/layout/HorizontalOrganizationChart"/>
    <dgm:cxn modelId="{D76D203F-96CB-44A8-8E5E-DD65CBF8BEA3}" type="presParOf" srcId="{1B141AE9-4E87-4F63-B81D-387E9BA496EB}" destId="{88FB3F25-B237-481E-B400-CC8146D2C286}" srcOrd="0" destOrd="0" presId="urn:microsoft.com/office/officeart/2009/3/layout/HorizontalOrganizationChart"/>
    <dgm:cxn modelId="{853BEFB1-1E00-4227-98C2-E7C4AB3968C9}" type="presParOf" srcId="{88FB3F25-B237-481E-B400-CC8146D2C286}" destId="{6BCFF626-F59D-41DD-9F93-8333C9BF98E6}" srcOrd="0" destOrd="0" presId="urn:microsoft.com/office/officeart/2009/3/layout/HorizontalOrganizationChart"/>
    <dgm:cxn modelId="{FADB76F7-B5CE-4470-B2EF-E025D810A82A}" type="presParOf" srcId="{88FB3F25-B237-481E-B400-CC8146D2C286}" destId="{80D988BD-37CA-41B4-AF6C-EFBB52A951CE}" srcOrd="1" destOrd="0" presId="urn:microsoft.com/office/officeart/2009/3/layout/HorizontalOrganizationChart"/>
    <dgm:cxn modelId="{81989E67-8AD5-41B7-900E-E87F21155D6D}" type="presParOf" srcId="{1B141AE9-4E87-4F63-B81D-387E9BA496EB}" destId="{1551D0D9-5A48-4FAD-98A6-7B6A92D3CA36}" srcOrd="1" destOrd="0" presId="urn:microsoft.com/office/officeart/2009/3/layout/HorizontalOrganizationChart"/>
    <dgm:cxn modelId="{AE871CA8-4681-44FB-B03B-5450E5464A44}" type="presParOf" srcId="{1551D0D9-5A48-4FAD-98A6-7B6A92D3CA36}" destId="{0622FB49-89DA-4C95-9F0F-4DB92878B64D}" srcOrd="0" destOrd="0" presId="urn:microsoft.com/office/officeart/2009/3/layout/HorizontalOrganizationChart"/>
    <dgm:cxn modelId="{3B9DFC44-F390-4CB0-B65E-DB16E68C39A1}" type="presParOf" srcId="{1551D0D9-5A48-4FAD-98A6-7B6A92D3CA36}" destId="{7FAE137B-CEA8-46AC-B55E-A1262D1F9688}" srcOrd="1" destOrd="0" presId="urn:microsoft.com/office/officeart/2009/3/layout/HorizontalOrganizationChart"/>
    <dgm:cxn modelId="{393DD255-B9C7-4A4F-9F5C-751144F53837}" type="presParOf" srcId="{7FAE137B-CEA8-46AC-B55E-A1262D1F9688}" destId="{070B8720-1A74-4961-8CE1-39F9527EC775}" srcOrd="0" destOrd="0" presId="urn:microsoft.com/office/officeart/2009/3/layout/HorizontalOrganizationChart"/>
    <dgm:cxn modelId="{B4B62A60-BDA8-44DA-84F4-475306086FA9}" type="presParOf" srcId="{070B8720-1A74-4961-8CE1-39F9527EC775}" destId="{14C50B5D-D8D8-4DE3-8159-F8F713DCF106}" srcOrd="0" destOrd="0" presId="urn:microsoft.com/office/officeart/2009/3/layout/HorizontalOrganizationChart"/>
    <dgm:cxn modelId="{A64084ED-F3F4-44B3-9FF7-34A9CABC180D}" type="presParOf" srcId="{070B8720-1A74-4961-8CE1-39F9527EC775}" destId="{B0904E5A-B563-4259-B43A-1DCF3403CAE9}" srcOrd="1" destOrd="0" presId="urn:microsoft.com/office/officeart/2009/3/layout/HorizontalOrganizationChart"/>
    <dgm:cxn modelId="{B2EAEFA9-D511-48C9-A041-7D3DF7AE6E6D}" type="presParOf" srcId="{7FAE137B-CEA8-46AC-B55E-A1262D1F9688}" destId="{EDA8105D-79BA-448F-B6F9-C67565555A91}" srcOrd="1" destOrd="0" presId="urn:microsoft.com/office/officeart/2009/3/layout/HorizontalOrganizationChart"/>
    <dgm:cxn modelId="{BFC27BB5-7F3A-43DE-B254-5E6048F42097}" type="presParOf" srcId="{7FAE137B-CEA8-46AC-B55E-A1262D1F9688}" destId="{892E075C-F6F6-4026-882E-16E8F7E013D4}" srcOrd="2" destOrd="0" presId="urn:microsoft.com/office/officeart/2009/3/layout/HorizontalOrganizationChart"/>
    <dgm:cxn modelId="{22422C1C-A5AE-472D-9407-3FE615A40315}" type="presParOf" srcId="{1551D0D9-5A48-4FAD-98A6-7B6A92D3CA36}" destId="{C0D1B241-C5DF-4245-9DC4-EB4DB4D2C00E}" srcOrd="2" destOrd="0" presId="urn:microsoft.com/office/officeart/2009/3/layout/HorizontalOrganizationChart"/>
    <dgm:cxn modelId="{094B1F9D-352B-425B-B7C1-6344D549887A}" type="presParOf" srcId="{1551D0D9-5A48-4FAD-98A6-7B6A92D3CA36}" destId="{881E2E23-B820-49E7-A421-EE1266AD500B}" srcOrd="3" destOrd="0" presId="urn:microsoft.com/office/officeart/2009/3/layout/HorizontalOrganizationChart"/>
    <dgm:cxn modelId="{9B164954-B7A9-47E7-BB28-C715BD48DEA3}" type="presParOf" srcId="{881E2E23-B820-49E7-A421-EE1266AD500B}" destId="{9853445B-ABF5-4AFA-BD3E-8F24C453BD84}" srcOrd="0" destOrd="0" presId="urn:microsoft.com/office/officeart/2009/3/layout/HorizontalOrganizationChart"/>
    <dgm:cxn modelId="{2305F05E-F9F1-463D-886C-BCE6359D1DB1}" type="presParOf" srcId="{9853445B-ABF5-4AFA-BD3E-8F24C453BD84}" destId="{8D1F47F8-5E59-4818-879F-5C1C37135DC8}" srcOrd="0" destOrd="0" presId="urn:microsoft.com/office/officeart/2009/3/layout/HorizontalOrganizationChart"/>
    <dgm:cxn modelId="{AE5B425A-897C-4DED-ADB6-BF05E99A7524}" type="presParOf" srcId="{9853445B-ABF5-4AFA-BD3E-8F24C453BD84}" destId="{D91CE3E2-D627-41CF-9715-EF2FCF72B498}" srcOrd="1" destOrd="0" presId="urn:microsoft.com/office/officeart/2009/3/layout/HorizontalOrganizationChart"/>
    <dgm:cxn modelId="{408FAB6C-4030-43C4-A46C-F71671232638}" type="presParOf" srcId="{881E2E23-B820-49E7-A421-EE1266AD500B}" destId="{35C6A716-B41C-4E5A-A2D5-52FBE3A6D244}" srcOrd="1" destOrd="0" presId="urn:microsoft.com/office/officeart/2009/3/layout/HorizontalOrganizationChart"/>
    <dgm:cxn modelId="{5B2C31D5-5E97-41A7-842D-08BCA24E0974}" type="presParOf" srcId="{881E2E23-B820-49E7-A421-EE1266AD500B}" destId="{3429BD72-79CC-4B3A-89BA-6D9E7FE4C6F2}" srcOrd="2" destOrd="0" presId="urn:microsoft.com/office/officeart/2009/3/layout/HorizontalOrganizationChart"/>
    <dgm:cxn modelId="{58E9BB2D-F820-4486-A5AA-0A63080555C3}" type="presParOf" srcId="{1B141AE9-4E87-4F63-B81D-387E9BA496EB}" destId="{AB9925C2-2AA2-460A-A467-3C6AAE6F382F}" srcOrd="2" destOrd="0" presId="urn:microsoft.com/office/officeart/2009/3/layout/HorizontalOrganizationChart"/>
    <dgm:cxn modelId="{7D470834-A8C2-4902-878F-841A918C4652}" type="presParOf" srcId="{8A93F93E-44CA-4602-A772-ACD1FC7C804D}" destId="{97461889-4D19-4261-887A-6BD23B012B2E}" srcOrd="2" destOrd="0" presId="urn:microsoft.com/office/officeart/2009/3/layout/HorizontalOrganizationChart"/>
    <dgm:cxn modelId="{B2BBDDF9-1EED-4AD2-8D57-E8AD407CE4EB}" type="presParOf" srcId="{8A93F93E-44CA-4602-A772-ACD1FC7C804D}" destId="{CF625C6F-F78F-4531-8B41-5EDCB5B244B9}" srcOrd="3" destOrd="0" presId="urn:microsoft.com/office/officeart/2009/3/layout/HorizontalOrganizationChart"/>
    <dgm:cxn modelId="{A5145356-AE07-4EAE-BFCF-A5A45C54F2A1}" type="presParOf" srcId="{CF625C6F-F78F-4531-8B41-5EDCB5B244B9}" destId="{D6C8B92D-343F-48B6-A06C-5CCD165A6D46}" srcOrd="0" destOrd="0" presId="urn:microsoft.com/office/officeart/2009/3/layout/HorizontalOrganizationChart"/>
    <dgm:cxn modelId="{C745E6CE-FB33-4E71-A09D-9372DE2A9186}" type="presParOf" srcId="{D6C8B92D-343F-48B6-A06C-5CCD165A6D46}" destId="{276BB02C-8472-41FF-8FA5-574C99B0AD41}" srcOrd="0" destOrd="0" presId="urn:microsoft.com/office/officeart/2009/3/layout/HorizontalOrganizationChart"/>
    <dgm:cxn modelId="{67B28E8B-B76B-41D9-BCE4-81D4B9C64E7B}" type="presParOf" srcId="{D6C8B92D-343F-48B6-A06C-5CCD165A6D46}" destId="{8CD85258-1EEA-4C97-BF17-76787885F3E2}" srcOrd="1" destOrd="0" presId="urn:microsoft.com/office/officeart/2009/3/layout/HorizontalOrganizationChart"/>
    <dgm:cxn modelId="{530AA269-FBB7-4044-B4A2-7C787E6D208F}" type="presParOf" srcId="{CF625C6F-F78F-4531-8B41-5EDCB5B244B9}" destId="{E34B48A3-EBC9-4F56-A0B7-EAC3B2FE5D31}" srcOrd="1" destOrd="0" presId="urn:microsoft.com/office/officeart/2009/3/layout/HorizontalOrganizationChart"/>
    <dgm:cxn modelId="{8B64378F-ED5F-468D-AA81-E7F9CB4EF664}" type="presParOf" srcId="{E34B48A3-EBC9-4F56-A0B7-EAC3B2FE5D31}" destId="{72C96835-193D-4E20-B370-C60395188168}" srcOrd="0" destOrd="0" presId="urn:microsoft.com/office/officeart/2009/3/layout/HorizontalOrganizationChart"/>
    <dgm:cxn modelId="{52B736D4-92C2-42F1-BF13-EDEC229A39DF}" type="presParOf" srcId="{E34B48A3-EBC9-4F56-A0B7-EAC3B2FE5D31}" destId="{A69E7D4A-B7E0-4AED-A670-A7FE11FA8BAC}" srcOrd="1" destOrd="0" presId="urn:microsoft.com/office/officeart/2009/3/layout/HorizontalOrganizationChart"/>
    <dgm:cxn modelId="{2B93A09F-7D86-481A-8C68-C3496F713968}" type="presParOf" srcId="{A69E7D4A-B7E0-4AED-A670-A7FE11FA8BAC}" destId="{34D1A219-E242-409B-A88A-2BE77E4DB142}" srcOrd="0" destOrd="0" presId="urn:microsoft.com/office/officeart/2009/3/layout/HorizontalOrganizationChart"/>
    <dgm:cxn modelId="{1C094336-7539-4BD1-9B7F-73E500E1976D}" type="presParOf" srcId="{34D1A219-E242-409B-A88A-2BE77E4DB142}" destId="{5AB603BA-ECEA-4185-BDDA-96BA4F7274BC}" srcOrd="0" destOrd="0" presId="urn:microsoft.com/office/officeart/2009/3/layout/HorizontalOrganizationChart"/>
    <dgm:cxn modelId="{61901C4B-DFC3-4689-8603-8AC2ED58156C}" type="presParOf" srcId="{34D1A219-E242-409B-A88A-2BE77E4DB142}" destId="{2D695000-137E-4682-AD52-E41985D5C6B1}" srcOrd="1" destOrd="0" presId="urn:microsoft.com/office/officeart/2009/3/layout/HorizontalOrganizationChart"/>
    <dgm:cxn modelId="{FEA48C99-024E-4387-BCB3-E1CBF9633BE7}" type="presParOf" srcId="{A69E7D4A-B7E0-4AED-A670-A7FE11FA8BAC}" destId="{4D854D79-4E52-4E3B-9ED2-72AEF5A5947D}" srcOrd="1" destOrd="0" presId="urn:microsoft.com/office/officeart/2009/3/layout/HorizontalOrganizationChart"/>
    <dgm:cxn modelId="{AFB50B2C-E2DC-4EC3-B806-5D8E322C9687}" type="presParOf" srcId="{A69E7D4A-B7E0-4AED-A670-A7FE11FA8BAC}" destId="{65061A2D-8E70-4426-AADA-39209AFF524D}" srcOrd="2" destOrd="0" presId="urn:microsoft.com/office/officeart/2009/3/layout/HorizontalOrganizationChart"/>
    <dgm:cxn modelId="{02923B54-03A9-4990-8FD2-50361B700BAA}" type="presParOf" srcId="{E34B48A3-EBC9-4F56-A0B7-EAC3B2FE5D31}" destId="{EBA62026-5E8D-4479-9195-A039CB03A845}" srcOrd="2" destOrd="0" presId="urn:microsoft.com/office/officeart/2009/3/layout/HorizontalOrganizationChart"/>
    <dgm:cxn modelId="{0BCB7F85-5E82-4EFF-B4BE-00AF17C2F7C2}" type="presParOf" srcId="{E34B48A3-EBC9-4F56-A0B7-EAC3B2FE5D31}" destId="{E13DBD15-772D-47E8-A3E5-E9C80ED2A31B}" srcOrd="3" destOrd="0" presId="urn:microsoft.com/office/officeart/2009/3/layout/HorizontalOrganizationChart"/>
    <dgm:cxn modelId="{D0212D3F-9099-488D-8CE7-8DFE6BEF033F}" type="presParOf" srcId="{E13DBD15-772D-47E8-A3E5-E9C80ED2A31B}" destId="{EAB72F47-BCF6-4802-AC41-92C132BCBCC0}" srcOrd="0" destOrd="0" presId="urn:microsoft.com/office/officeart/2009/3/layout/HorizontalOrganizationChart"/>
    <dgm:cxn modelId="{AA211FBA-E316-4126-9127-BC1B67890871}" type="presParOf" srcId="{EAB72F47-BCF6-4802-AC41-92C132BCBCC0}" destId="{2D900C70-227C-4F9D-A00D-9CD949DEC84D}" srcOrd="0" destOrd="0" presId="urn:microsoft.com/office/officeart/2009/3/layout/HorizontalOrganizationChart"/>
    <dgm:cxn modelId="{92E04400-FC04-4B20-8967-F5A51B4911AD}" type="presParOf" srcId="{EAB72F47-BCF6-4802-AC41-92C132BCBCC0}" destId="{C5F7B265-8C22-4CDE-9FC0-500690D7805D}" srcOrd="1" destOrd="0" presId="urn:microsoft.com/office/officeart/2009/3/layout/HorizontalOrganizationChart"/>
    <dgm:cxn modelId="{CD28092A-9458-4809-B6CA-BA723EAA0334}" type="presParOf" srcId="{E13DBD15-772D-47E8-A3E5-E9C80ED2A31B}" destId="{30C7721C-55CE-43B5-A432-5C68AEE1B6E0}" srcOrd="1" destOrd="0" presId="urn:microsoft.com/office/officeart/2009/3/layout/HorizontalOrganizationChart"/>
    <dgm:cxn modelId="{635885AA-CBB2-4EF8-9CDA-D72A84B7BB36}" type="presParOf" srcId="{E13DBD15-772D-47E8-A3E5-E9C80ED2A31B}" destId="{EE477663-528A-426C-A5F4-651506726822}" srcOrd="2" destOrd="0" presId="urn:microsoft.com/office/officeart/2009/3/layout/HorizontalOrganizationChart"/>
    <dgm:cxn modelId="{B9A7FE22-3130-4410-A5EC-578BD8D334AD}" type="presParOf" srcId="{CF625C6F-F78F-4531-8B41-5EDCB5B244B9}" destId="{D0621EEA-FC15-440F-92D9-9932CBA5439E}" srcOrd="2" destOrd="0" presId="urn:microsoft.com/office/officeart/2009/3/layout/HorizontalOrganizationChart"/>
    <dgm:cxn modelId="{FA35A222-874F-4370-B759-928216780745}" type="presParOf" srcId="{AFADB472-6D01-4FEA-80F9-18633EB1A9F2}" destId="{5BFF32A1-F9AF-40B5-A632-9558F37CE46A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43275-B0BA-4BBA-BC34-72ED5C6DCC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5BE58A-E969-4614-8817-C08815960D2D}">
      <dgm:prSet custT="1"/>
      <dgm:spPr>
        <a:solidFill>
          <a:srgbClr val="EEB50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E18AB32-109C-406B-A341-7D551B39AC01}" type="parTrans" cxnId="{E9698591-DD71-4A3A-9B08-020D0FCE6651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5C84EE32-6B6C-4758-BC8F-4986B028B345}" type="sibTrans" cxnId="{E9698591-DD71-4A3A-9B08-020D0FCE6651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6507ABAA-BA16-4E8D-BDB7-92B11F53AFB3}">
      <dgm:prSet custT="1"/>
      <dgm:spPr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Continuous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C68A6329-340B-45D3-9FDD-11D623A9D293}" type="parTrans" cxnId="{8482DA9A-B406-4440-9E24-B671DAEA80B5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3F1C6583-D3AC-4AD1-BDB4-E97198562AE9}" type="sibTrans" cxnId="{8482DA9A-B406-4440-9E24-B671DAEA80B5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B42DA29-773E-4AB1-8588-498F68E61AE3}">
      <dgm:prSet custT="1"/>
      <dgm:spPr>
        <a:solidFill>
          <a:srgbClr val="92D05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Unconstrained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C03B73E-7D73-42BB-9C3E-D8196B567A0D}" type="parTrans" cxnId="{85BD3933-4C2A-4BE1-A0F7-EECBAFFCE1FC}">
      <dgm:prSet/>
      <dgm:spPr>
        <a:ln>
          <a:solidFill>
            <a:srgbClr val="70AD47"/>
          </a:solidFill>
        </a:ln>
      </dgm:spPr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E1AB6E9-CB86-4EDD-8B5C-CDF20E5E3375}" type="sibTrans" cxnId="{85BD3933-4C2A-4BE1-A0F7-EECBAFFCE1FC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378E218B-03CD-46EF-B5EC-96228F5A510F}">
      <dgm:prSet custT="1"/>
      <dgm:spPr>
        <a:solidFill>
          <a:srgbClr val="92D050"/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Constrained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15A7CA8B-E834-4880-9C79-CF4BCC1E36E8}" type="parTrans" cxnId="{919D4A3E-EEE5-4C7B-8698-29139D443E23}">
      <dgm:prSet/>
      <dgm:spPr>
        <a:ln>
          <a:solidFill>
            <a:srgbClr val="70AD47"/>
          </a:solidFill>
        </a:ln>
      </dgm:spPr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A1093FD1-B1F7-49DB-8902-2E3F3070A673}" type="sibTrans" cxnId="{919D4A3E-EEE5-4C7B-8698-29139D443E23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B9E6BDA1-588F-4B29-B44A-6C7A3F7B4600}">
      <dgm:prSet custT="1"/>
      <dgm:spPr>
        <a:solidFill>
          <a:schemeClr val="bg1">
            <a:lumMod val="85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Discrete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410904D-50BA-438A-A300-F3B225DC7F79}" type="parTrans" cxnId="{A0ED3BE8-16DE-4722-AB23-D00496F1B5BD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53F740AC-5F3A-4456-AFF7-1135D43A2CDE}" type="sibTrans" cxnId="{A0ED3BE8-16DE-4722-AB23-D00496F1B5BD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08D6BF11-D7D6-4CEC-9460-5D7EF9747CD0}">
      <dgm:prSet custT="1"/>
      <dgm:spPr>
        <a:solidFill>
          <a:schemeClr val="bg1">
            <a:lumMod val="85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Integer programming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26B9913-172E-4A6E-81BB-DC3B4650EA08}" type="parTrans" cxnId="{679E4253-98A5-41BB-A500-7AB88DF8E4DA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D9D5C5CC-C8B7-4BFA-9D31-C18F1BD0295C}" type="sibTrans" cxnId="{679E4253-98A5-41BB-A500-7AB88DF8E4DA}">
      <dgm:prSet/>
      <dgm:spPr/>
      <dgm:t>
        <a:bodyPr/>
        <a:lstStyle/>
        <a:p>
          <a:endParaRPr lang="en-US" sz="180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A874D55-F6EE-4197-AB21-CB9159ECAB2C}">
      <dgm:prSet custT="1"/>
      <dgm:spPr>
        <a:solidFill>
          <a:schemeClr val="bg1">
            <a:lumMod val="85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/>
        <a:lstStyle/>
        <a:p>
          <a:pPr rtl="0"/>
          <a:r>
            <a:rPr lang="en-US" sz="1800" baseline="0">
              <a:latin typeface="Open Sans" pitchFamily="2" charset="0"/>
              <a:ea typeface="Open Sans" pitchFamily="2" charset="0"/>
              <a:cs typeface="Open Sans" pitchFamily="2" charset="0"/>
            </a:rPr>
            <a:t>Combinatorial </a:t>
          </a:r>
          <a:r>
            <a:rPr lang="en-US" sz="18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800" dirty="0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1F4CDA6C-8C19-41C7-8531-90ED724AF359}" type="parTrans" cxnId="{24A1216A-1CE5-4E96-837B-DC57420ED458}">
      <dgm:prSet/>
      <dgm:spPr/>
      <dgm:t>
        <a:bodyPr/>
        <a:lstStyle/>
        <a:p>
          <a:endParaRPr lang="en-US" sz="2000"/>
        </a:p>
      </dgm:t>
    </dgm:pt>
    <dgm:pt modelId="{C4A18661-DF72-4472-B449-5B38B1BAD747}" type="sibTrans" cxnId="{24A1216A-1CE5-4E96-837B-DC57420ED458}">
      <dgm:prSet/>
      <dgm:spPr/>
      <dgm:t>
        <a:bodyPr/>
        <a:lstStyle/>
        <a:p>
          <a:endParaRPr lang="en-US" sz="2000"/>
        </a:p>
      </dgm:t>
    </dgm:pt>
    <dgm:pt modelId="{190EEEFA-4B5D-482C-AC7F-A8FC9D7F93A9}" type="pres">
      <dgm:prSet presAssocID="{1FF43275-B0BA-4BBA-BC34-72ED5C6DC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ADB472-6D01-4FEA-80F9-18633EB1A9F2}" type="pres">
      <dgm:prSet presAssocID="{875BE58A-E969-4614-8817-C08815960D2D}" presName="hierRoot1" presStyleCnt="0">
        <dgm:presLayoutVars>
          <dgm:hierBranch val="init"/>
        </dgm:presLayoutVars>
      </dgm:prSet>
      <dgm:spPr/>
    </dgm:pt>
    <dgm:pt modelId="{7F27714D-8D35-4D27-8775-BBEA37C8FEED}" type="pres">
      <dgm:prSet presAssocID="{875BE58A-E969-4614-8817-C08815960D2D}" presName="rootComposite1" presStyleCnt="0"/>
      <dgm:spPr/>
    </dgm:pt>
    <dgm:pt modelId="{8128DDBF-C4E9-434B-B7CE-2BF974C73B1E}" type="pres">
      <dgm:prSet presAssocID="{875BE58A-E969-4614-8817-C08815960D2D}" presName="rootText1" presStyleLbl="node0" presStyleIdx="0" presStyleCnt="1">
        <dgm:presLayoutVars>
          <dgm:chPref val="3"/>
        </dgm:presLayoutVars>
      </dgm:prSet>
      <dgm:spPr/>
    </dgm:pt>
    <dgm:pt modelId="{FEDC8572-F09F-488E-8353-F9E935A5F468}" type="pres">
      <dgm:prSet presAssocID="{875BE58A-E969-4614-8817-C08815960D2D}" presName="rootConnector1" presStyleLbl="node1" presStyleIdx="0" presStyleCnt="0"/>
      <dgm:spPr/>
    </dgm:pt>
    <dgm:pt modelId="{8A93F93E-44CA-4602-A772-ACD1FC7C804D}" type="pres">
      <dgm:prSet presAssocID="{875BE58A-E969-4614-8817-C08815960D2D}" presName="hierChild2" presStyleCnt="0"/>
      <dgm:spPr/>
    </dgm:pt>
    <dgm:pt modelId="{4E38AE18-D6A8-423B-BB47-F9BDBB86CE31}" type="pres">
      <dgm:prSet presAssocID="{C68A6329-340B-45D3-9FDD-11D623A9D293}" presName="Name64" presStyleLbl="parChTrans1D2" presStyleIdx="0" presStyleCnt="2"/>
      <dgm:spPr/>
    </dgm:pt>
    <dgm:pt modelId="{1B141AE9-4E87-4F63-B81D-387E9BA496EB}" type="pres">
      <dgm:prSet presAssocID="{6507ABAA-BA16-4E8D-BDB7-92B11F53AFB3}" presName="hierRoot2" presStyleCnt="0">
        <dgm:presLayoutVars>
          <dgm:hierBranch val="init"/>
        </dgm:presLayoutVars>
      </dgm:prSet>
      <dgm:spPr/>
    </dgm:pt>
    <dgm:pt modelId="{88FB3F25-B237-481E-B400-CC8146D2C286}" type="pres">
      <dgm:prSet presAssocID="{6507ABAA-BA16-4E8D-BDB7-92B11F53AFB3}" presName="rootComposite" presStyleCnt="0"/>
      <dgm:spPr/>
    </dgm:pt>
    <dgm:pt modelId="{6BCFF626-F59D-41DD-9F93-8333C9BF98E6}" type="pres">
      <dgm:prSet presAssocID="{6507ABAA-BA16-4E8D-BDB7-92B11F53AFB3}" presName="rootText" presStyleLbl="node2" presStyleIdx="0" presStyleCnt="2">
        <dgm:presLayoutVars>
          <dgm:chPref val="3"/>
        </dgm:presLayoutVars>
      </dgm:prSet>
      <dgm:spPr/>
    </dgm:pt>
    <dgm:pt modelId="{80D988BD-37CA-41B4-AF6C-EFBB52A951CE}" type="pres">
      <dgm:prSet presAssocID="{6507ABAA-BA16-4E8D-BDB7-92B11F53AFB3}" presName="rootConnector" presStyleLbl="node2" presStyleIdx="0" presStyleCnt="2"/>
      <dgm:spPr/>
    </dgm:pt>
    <dgm:pt modelId="{1551D0D9-5A48-4FAD-98A6-7B6A92D3CA36}" type="pres">
      <dgm:prSet presAssocID="{6507ABAA-BA16-4E8D-BDB7-92B11F53AFB3}" presName="hierChild4" presStyleCnt="0"/>
      <dgm:spPr/>
    </dgm:pt>
    <dgm:pt modelId="{0622FB49-89DA-4C95-9F0F-4DB92878B64D}" type="pres">
      <dgm:prSet presAssocID="{EC03B73E-7D73-42BB-9C3E-D8196B567A0D}" presName="Name64" presStyleLbl="parChTrans1D3" presStyleIdx="0" presStyleCnt="4"/>
      <dgm:spPr/>
    </dgm:pt>
    <dgm:pt modelId="{7FAE137B-CEA8-46AC-B55E-A1262D1F9688}" type="pres">
      <dgm:prSet presAssocID="{EB42DA29-773E-4AB1-8588-498F68E61AE3}" presName="hierRoot2" presStyleCnt="0">
        <dgm:presLayoutVars>
          <dgm:hierBranch val="init"/>
        </dgm:presLayoutVars>
      </dgm:prSet>
      <dgm:spPr/>
    </dgm:pt>
    <dgm:pt modelId="{070B8720-1A74-4961-8CE1-39F9527EC775}" type="pres">
      <dgm:prSet presAssocID="{EB42DA29-773E-4AB1-8588-498F68E61AE3}" presName="rootComposite" presStyleCnt="0"/>
      <dgm:spPr/>
    </dgm:pt>
    <dgm:pt modelId="{14C50B5D-D8D8-4DE3-8159-F8F713DCF106}" type="pres">
      <dgm:prSet presAssocID="{EB42DA29-773E-4AB1-8588-498F68E61AE3}" presName="rootText" presStyleLbl="node3" presStyleIdx="0" presStyleCnt="4" custScaleX="144401">
        <dgm:presLayoutVars>
          <dgm:chPref val="3"/>
        </dgm:presLayoutVars>
      </dgm:prSet>
      <dgm:spPr/>
    </dgm:pt>
    <dgm:pt modelId="{B0904E5A-B563-4259-B43A-1DCF3403CAE9}" type="pres">
      <dgm:prSet presAssocID="{EB42DA29-773E-4AB1-8588-498F68E61AE3}" presName="rootConnector" presStyleLbl="node3" presStyleIdx="0" presStyleCnt="4"/>
      <dgm:spPr/>
    </dgm:pt>
    <dgm:pt modelId="{EDA8105D-79BA-448F-B6F9-C67565555A91}" type="pres">
      <dgm:prSet presAssocID="{EB42DA29-773E-4AB1-8588-498F68E61AE3}" presName="hierChild4" presStyleCnt="0"/>
      <dgm:spPr/>
    </dgm:pt>
    <dgm:pt modelId="{892E075C-F6F6-4026-882E-16E8F7E013D4}" type="pres">
      <dgm:prSet presAssocID="{EB42DA29-773E-4AB1-8588-498F68E61AE3}" presName="hierChild5" presStyleCnt="0"/>
      <dgm:spPr/>
    </dgm:pt>
    <dgm:pt modelId="{C0D1B241-C5DF-4245-9DC4-EB4DB4D2C00E}" type="pres">
      <dgm:prSet presAssocID="{15A7CA8B-E834-4880-9C79-CF4BCC1E36E8}" presName="Name64" presStyleLbl="parChTrans1D3" presStyleIdx="1" presStyleCnt="4"/>
      <dgm:spPr/>
    </dgm:pt>
    <dgm:pt modelId="{881E2E23-B820-49E7-A421-EE1266AD500B}" type="pres">
      <dgm:prSet presAssocID="{378E218B-03CD-46EF-B5EC-96228F5A510F}" presName="hierRoot2" presStyleCnt="0">
        <dgm:presLayoutVars>
          <dgm:hierBranch val="init"/>
        </dgm:presLayoutVars>
      </dgm:prSet>
      <dgm:spPr/>
    </dgm:pt>
    <dgm:pt modelId="{9853445B-ABF5-4AFA-BD3E-8F24C453BD84}" type="pres">
      <dgm:prSet presAssocID="{378E218B-03CD-46EF-B5EC-96228F5A510F}" presName="rootComposite" presStyleCnt="0"/>
      <dgm:spPr/>
    </dgm:pt>
    <dgm:pt modelId="{8D1F47F8-5E59-4818-879F-5C1C37135DC8}" type="pres">
      <dgm:prSet presAssocID="{378E218B-03CD-46EF-B5EC-96228F5A510F}" presName="rootText" presStyleLbl="node3" presStyleIdx="1" presStyleCnt="4" custScaleX="144401">
        <dgm:presLayoutVars>
          <dgm:chPref val="3"/>
        </dgm:presLayoutVars>
      </dgm:prSet>
      <dgm:spPr/>
    </dgm:pt>
    <dgm:pt modelId="{D91CE3E2-D627-41CF-9715-EF2FCF72B498}" type="pres">
      <dgm:prSet presAssocID="{378E218B-03CD-46EF-B5EC-96228F5A510F}" presName="rootConnector" presStyleLbl="node3" presStyleIdx="1" presStyleCnt="4"/>
      <dgm:spPr/>
    </dgm:pt>
    <dgm:pt modelId="{35C6A716-B41C-4E5A-A2D5-52FBE3A6D244}" type="pres">
      <dgm:prSet presAssocID="{378E218B-03CD-46EF-B5EC-96228F5A510F}" presName="hierChild4" presStyleCnt="0"/>
      <dgm:spPr/>
    </dgm:pt>
    <dgm:pt modelId="{3429BD72-79CC-4B3A-89BA-6D9E7FE4C6F2}" type="pres">
      <dgm:prSet presAssocID="{378E218B-03CD-46EF-B5EC-96228F5A510F}" presName="hierChild5" presStyleCnt="0"/>
      <dgm:spPr/>
    </dgm:pt>
    <dgm:pt modelId="{AB9925C2-2AA2-460A-A467-3C6AAE6F382F}" type="pres">
      <dgm:prSet presAssocID="{6507ABAA-BA16-4E8D-BDB7-92B11F53AFB3}" presName="hierChild5" presStyleCnt="0"/>
      <dgm:spPr/>
    </dgm:pt>
    <dgm:pt modelId="{97461889-4D19-4261-887A-6BD23B012B2E}" type="pres">
      <dgm:prSet presAssocID="{8410904D-50BA-438A-A300-F3B225DC7F79}" presName="Name64" presStyleLbl="parChTrans1D2" presStyleIdx="1" presStyleCnt="2"/>
      <dgm:spPr/>
    </dgm:pt>
    <dgm:pt modelId="{CF625C6F-F78F-4531-8B41-5EDCB5B244B9}" type="pres">
      <dgm:prSet presAssocID="{B9E6BDA1-588F-4B29-B44A-6C7A3F7B4600}" presName="hierRoot2" presStyleCnt="0">
        <dgm:presLayoutVars>
          <dgm:hierBranch val="init"/>
        </dgm:presLayoutVars>
      </dgm:prSet>
      <dgm:spPr/>
    </dgm:pt>
    <dgm:pt modelId="{D6C8B92D-343F-48B6-A06C-5CCD165A6D46}" type="pres">
      <dgm:prSet presAssocID="{B9E6BDA1-588F-4B29-B44A-6C7A3F7B4600}" presName="rootComposite" presStyleCnt="0"/>
      <dgm:spPr/>
    </dgm:pt>
    <dgm:pt modelId="{276BB02C-8472-41FF-8FA5-574C99B0AD41}" type="pres">
      <dgm:prSet presAssocID="{B9E6BDA1-588F-4B29-B44A-6C7A3F7B4600}" presName="rootText" presStyleLbl="node2" presStyleIdx="1" presStyleCnt="2">
        <dgm:presLayoutVars>
          <dgm:chPref val="3"/>
        </dgm:presLayoutVars>
      </dgm:prSet>
      <dgm:spPr/>
    </dgm:pt>
    <dgm:pt modelId="{8CD85258-1EEA-4C97-BF17-76787885F3E2}" type="pres">
      <dgm:prSet presAssocID="{B9E6BDA1-588F-4B29-B44A-6C7A3F7B4600}" presName="rootConnector" presStyleLbl="node2" presStyleIdx="1" presStyleCnt="2"/>
      <dgm:spPr/>
    </dgm:pt>
    <dgm:pt modelId="{E34B48A3-EBC9-4F56-A0B7-EAC3B2FE5D31}" type="pres">
      <dgm:prSet presAssocID="{B9E6BDA1-588F-4B29-B44A-6C7A3F7B4600}" presName="hierChild4" presStyleCnt="0"/>
      <dgm:spPr/>
    </dgm:pt>
    <dgm:pt modelId="{72C96835-193D-4E20-B370-C60395188168}" type="pres">
      <dgm:prSet presAssocID="{826B9913-172E-4A6E-81BB-DC3B4650EA08}" presName="Name64" presStyleLbl="parChTrans1D3" presStyleIdx="2" presStyleCnt="4"/>
      <dgm:spPr/>
    </dgm:pt>
    <dgm:pt modelId="{A69E7D4A-B7E0-4AED-A670-A7FE11FA8BAC}" type="pres">
      <dgm:prSet presAssocID="{08D6BF11-D7D6-4CEC-9460-5D7EF9747CD0}" presName="hierRoot2" presStyleCnt="0">
        <dgm:presLayoutVars>
          <dgm:hierBranch val="init"/>
        </dgm:presLayoutVars>
      </dgm:prSet>
      <dgm:spPr/>
    </dgm:pt>
    <dgm:pt modelId="{34D1A219-E242-409B-A88A-2BE77E4DB142}" type="pres">
      <dgm:prSet presAssocID="{08D6BF11-D7D6-4CEC-9460-5D7EF9747CD0}" presName="rootComposite" presStyleCnt="0"/>
      <dgm:spPr/>
    </dgm:pt>
    <dgm:pt modelId="{5AB603BA-ECEA-4185-BDDA-96BA4F7274BC}" type="pres">
      <dgm:prSet presAssocID="{08D6BF11-D7D6-4CEC-9460-5D7EF9747CD0}" presName="rootText" presStyleLbl="node3" presStyleIdx="2" presStyleCnt="4" custScaleX="144401">
        <dgm:presLayoutVars>
          <dgm:chPref val="3"/>
        </dgm:presLayoutVars>
      </dgm:prSet>
      <dgm:spPr/>
    </dgm:pt>
    <dgm:pt modelId="{2D695000-137E-4682-AD52-E41985D5C6B1}" type="pres">
      <dgm:prSet presAssocID="{08D6BF11-D7D6-4CEC-9460-5D7EF9747CD0}" presName="rootConnector" presStyleLbl="node3" presStyleIdx="2" presStyleCnt="4"/>
      <dgm:spPr/>
    </dgm:pt>
    <dgm:pt modelId="{4D854D79-4E52-4E3B-9ED2-72AEF5A5947D}" type="pres">
      <dgm:prSet presAssocID="{08D6BF11-D7D6-4CEC-9460-5D7EF9747CD0}" presName="hierChild4" presStyleCnt="0"/>
      <dgm:spPr/>
    </dgm:pt>
    <dgm:pt modelId="{65061A2D-8E70-4426-AADA-39209AFF524D}" type="pres">
      <dgm:prSet presAssocID="{08D6BF11-D7D6-4CEC-9460-5D7EF9747CD0}" presName="hierChild5" presStyleCnt="0"/>
      <dgm:spPr/>
    </dgm:pt>
    <dgm:pt modelId="{EBA62026-5E8D-4479-9195-A039CB03A845}" type="pres">
      <dgm:prSet presAssocID="{1F4CDA6C-8C19-41C7-8531-90ED724AF359}" presName="Name64" presStyleLbl="parChTrans1D3" presStyleIdx="3" presStyleCnt="4"/>
      <dgm:spPr/>
    </dgm:pt>
    <dgm:pt modelId="{E13DBD15-772D-47E8-A3E5-E9C80ED2A31B}" type="pres">
      <dgm:prSet presAssocID="{8A874D55-F6EE-4197-AB21-CB9159ECAB2C}" presName="hierRoot2" presStyleCnt="0">
        <dgm:presLayoutVars>
          <dgm:hierBranch val="init"/>
        </dgm:presLayoutVars>
      </dgm:prSet>
      <dgm:spPr/>
    </dgm:pt>
    <dgm:pt modelId="{EAB72F47-BCF6-4802-AC41-92C132BCBCC0}" type="pres">
      <dgm:prSet presAssocID="{8A874D55-F6EE-4197-AB21-CB9159ECAB2C}" presName="rootComposite" presStyleCnt="0"/>
      <dgm:spPr/>
    </dgm:pt>
    <dgm:pt modelId="{2D900C70-227C-4F9D-A00D-9CD949DEC84D}" type="pres">
      <dgm:prSet presAssocID="{8A874D55-F6EE-4197-AB21-CB9159ECAB2C}" presName="rootText" presStyleLbl="node3" presStyleIdx="3" presStyleCnt="4" custScaleX="146230">
        <dgm:presLayoutVars>
          <dgm:chPref val="3"/>
        </dgm:presLayoutVars>
      </dgm:prSet>
      <dgm:spPr/>
    </dgm:pt>
    <dgm:pt modelId="{C5F7B265-8C22-4CDE-9FC0-500690D7805D}" type="pres">
      <dgm:prSet presAssocID="{8A874D55-F6EE-4197-AB21-CB9159ECAB2C}" presName="rootConnector" presStyleLbl="node3" presStyleIdx="3" presStyleCnt="4"/>
      <dgm:spPr/>
    </dgm:pt>
    <dgm:pt modelId="{30C7721C-55CE-43B5-A432-5C68AEE1B6E0}" type="pres">
      <dgm:prSet presAssocID="{8A874D55-F6EE-4197-AB21-CB9159ECAB2C}" presName="hierChild4" presStyleCnt="0"/>
      <dgm:spPr/>
    </dgm:pt>
    <dgm:pt modelId="{EE477663-528A-426C-A5F4-651506726822}" type="pres">
      <dgm:prSet presAssocID="{8A874D55-F6EE-4197-AB21-CB9159ECAB2C}" presName="hierChild5" presStyleCnt="0"/>
      <dgm:spPr/>
    </dgm:pt>
    <dgm:pt modelId="{D0621EEA-FC15-440F-92D9-9932CBA5439E}" type="pres">
      <dgm:prSet presAssocID="{B9E6BDA1-588F-4B29-B44A-6C7A3F7B4600}" presName="hierChild5" presStyleCnt="0"/>
      <dgm:spPr/>
    </dgm:pt>
    <dgm:pt modelId="{5BFF32A1-F9AF-40B5-A632-9558F37CE46A}" type="pres">
      <dgm:prSet presAssocID="{875BE58A-E969-4614-8817-C08815960D2D}" presName="hierChild3" presStyleCnt="0"/>
      <dgm:spPr/>
    </dgm:pt>
  </dgm:ptLst>
  <dgm:cxnLst>
    <dgm:cxn modelId="{02230215-DB02-4FF2-A2FF-FAE0BF2B90AD}" type="presOf" srcId="{EB42DA29-773E-4AB1-8588-498F68E61AE3}" destId="{14C50B5D-D8D8-4DE3-8159-F8F713DCF106}" srcOrd="0" destOrd="0" presId="urn:microsoft.com/office/officeart/2009/3/layout/HorizontalOrganizationChart"/>
    <dgm:cxn modelId="{03E54629-4A8C-4509-A8E4-B0668179A1E4}" type="presOf" srcId="{875BE58A-E969-4614-8817-C08815960D2D}" destId="{8128DDBF-C4E9-434B-B7CE-2BF974C73B1E}" srcOrd="0" destOrd="0" presId="urn:microsoft.com/office/officeart/2009/3/layout/HorizontalOrganizationChart"/>
    <dgm:cxn modelId="{85BD3933-4C2A-4BE1-A0F7-EECBAFFCE1FC}" srcId="{6507ABAA-BA16-4E8D-BDB7-92B11F53AFB3}" destId="{EB42DA29-773E-4AB1-8588-498F68E61AE3}" srcOrd="0" destOrd="0" parTransId="{EC03B73E-7D73-42BB-9C3E-D8196B567A0D}" sibTransId="{EE1AB6E9-CB86-4EDD-8B5C-CDF20E5E3375}"/>
    <dgm:cxn modelId="{D16F8F33-752E-4A13-BD36-C280DFF9F332}" type="presOf" srcId="{B9E6BDA1-588F-4B29-B44A-6C7A3F7B4600}" destId="{8CD85258-1EEA-4C97-BF17-76787885F3E2}" srcOrd="1" destOrd="0" presId="urn:microsoft.com/office/officeart/2009/3/layout/HorizontalOrganizationChart"/>
    <dgm:cxn modelId="{02C9B536-1DDC-4AED-B768-EC3B26C17D95}" type="presOf" srcId="{1FF43275-B0BA-4BBA-BC34-72ED5C6DCC7B}" destId="{190EEEFA-4B5D-482C-AC7F-A8FC9D7F93A9}" srcOrd="0" destOrd="0" presId="urn:microsoft.com/office/officeart/2009/3/layout/HorizontalOrganizationChart"/>
    <dgm:cxn modelId="{919D4A3E-EEE5-4C7B-8698-29139D443E23}" srcId="{6507ABAA-BA16-4E8D-BDB7-92B11F53AFB3}" destId="{378E218B-03CD-46EF-B5EC-96228F5A510F}" srcOrd="1" destOrd="0" parTransId="{15A7CA8B-E834-4880-9C79-CF4BCC1E36E8}" sibTransId="{A1093FD1-B1F7-49DB-8902-2E3F3070A673}"/>
    <dgm:cxn modelId="{864A4A5D-F35B-4F6E-AC97-841B047DE1A6}" type="presOf" srcId="{378E218B-03CD-46EF-B5EC-96228F5A510F}" destId="{8D1F47F8-5E59-4818-879F-5C1C37135DC8}" srcOrd="0" destOrd="0" presId="urn:microsoft.com/office/officeart/2009/3/layout/HorizontalOrganizationChart"/>
    <dgm:cxn modelId="{799AFA63-9B9D-4626-8A9C-944BDB585438}" type="presOf" srcId="{875BE58A-E969-4614-8817-C08815960D2D}" destId="{FEDC8572-F09F-488E-8353-F9E935A5F468}" srcOrd="1" destOrd="0" presId="urn:microsoft.com/office/officeart/2009/3/layout/HorizontalOrganizationChart"/>
    <dgm:cxn modelId="{A7595147-0B1A-43E4-89B0-68D1BAF16FF1}" type="presOf" srcId="{8A874D55-F6EE-4197-AB21-CB9159ECAB2C}" destId="{2D900C70-227C-4F9D-A00D-9CD949DEC84D}" srcOrd="0" destOrd="0" presId="urn:microsoft.com/office/officeart/2009/3/layout/HorizontalOrganizationChart"/>
    <dgm:cxn modelId="{0BFBC368-1636-47B9-8363-6003AA72CFC7}" type="presOf" srcId="{B9E6BDA1-588F-4B29-B44A-6C7A3F7B4600}" destId="{276BB02C-8472-41FF-8FA5-574C99B0AD41}" srcOrd="0" destOrd="0" presId="urn:microsoft.com/office/officeart/2009/3/layout/HorizontalOrganizationChart"/>
    <dgm:cxn modelId="{24A1216A-1CE5-4E96-837B-DC57420ED458}" srcId="{B9E6BDA1-588F-4B29-B44A-6C7A3F7B4600}" destId="{8A874D55-F6EE-4197-AB21-CB9159ECAB2C}" srcOrd="1" destOrd="0" parTransId="{1F4CDA6C-8C19-41C7-8531-90ED724AF359}" sibTransId="{C4A18661-DF72-4472-B449-5B38B1BAD747}"/>
    <dgm:cxn modelId="{164D0B71-7630-41E2-B9F3-DFB6DCFC2AB1}" type="presOf" srcId="{08D6BF11-D7D6-4CEC-9460-5D7EF9747CD0}" destId="{2D695000-137E-4682-AD52-E41985D5C6B1}" srcOrd="1" destOrd="0" presId="urn:microsoft.com/office/officeart/2009/3/layout/HorizontalOrganizationChart"/>
    <dgm:cxn modelId="{679E4253-98A5-41BB-A500-7AB88DF8E4DA}" srcId="{B9E6BDA1-588F-4B29-B44A-6C7A3F7B4600}" destId="{08D6BF11-D7D6-4CEC-9460-5D7EF9747CD0}" srcOrd="0" destOrd="0" parTransId="{826B9913-172E-4A6E-81BB-DC3B4650EA08}" sibTransId="{D9D5C5CC-C8B7-4BFA-9D31-C18F1BD0295C}"/>
    <dgm:cxn modelId="{02FF7D78-ED9C-4F2D-9A55-BEE2447C4620}" type="presOf" srcId="{15A7CA8B-E834-4880-9C79-CF4BCC1E36E8}" destId="{C0D1B241-C5DF-4245-9DC4-EB4DB4D2C00E}" srcOrd="0" destOrd="0" presId="urn:microsoft.com/office/officeart/2009/3/layout/HorizontalOrganizationChart"/>
    <dgm:cxn modelId="{9D0AFB84-76EE-4493-81AB-E5A3D4134DC7}" type="presOf" srcId="{EC03B73E-7D73-42BB-9C3E-D8196B567A0D}" destId="{0622FB49-89DA-4C95-9F0F-4DB92878B64D}" srcOrd="0" destOrd="0" presId="urn:microsoft.com/office/officeart/2009/3/layout/HorizontalOrganizationChart"/>
    <dgm:cxn modelId="{70EE2B85-7990-4F28-AABA-BB55DC005D70}" type="presOf" srcId="{EB42DA29-773E-4AB1-8588-498F68E61AE3}" destId="{B0904E5A-B563-4259-B43A-1DCF3403CAE9}" srcOrd="1" destOrd="0" presId="urn:microsoft.com/office/officeart/2009/3/layout/HorizontalOrganizationChart"/>
    <dgm:cxn modelId="{62B0D58A-5D09-41A4-A161-204862245480}" type="presOf" srcId="{1F4CDA6C-8C19-41C7-8531-90ED724AF359}" destId="{EBA62026-5E8D-4479-9195-A039CB03A845}" srcOrd="0" destOrd="0" presId="urn:microsoft.com/office/officeart/2009/3/layout/HorizontalOrganizationChart"/>
    <dgm:cxn modelId="{49692691-2D42-4DBB-98DB-ACBCB0E2DAB7}" type="presOf" srcId="{C68A6329-340B-45D3-9FDD-11D623A9D293}" destId="{4E38AE18-D6A8-423B-BB47-F9BDBB86CE31}" srcOrd="0" destOrd="0" presId="urn:microsoft.com/office/officeart/2009/3/layout/HorizontalOrganizationChart"/>
    <dgm:cxn modelId="{E9698591-DD71-4A3A-9B08-020D0FCE6651}" srcId="{1FF43275-B0BA-4BBA-BC34-72ED5C6DCC7B}" destId="{875BE58A-E969-4614-8817-C08815960D2D}" srcOrd="0" destOrd="0" parTransId="{EE18AB32-109C-406B-A341-7D551B39AC01}" sibTransId="{5C84EE32-6B6C-4758-BC8F-4986B028B345}"/>
    <dgm:cxn modelId="{8482DA9A-B406-4440-9E24-B671DAEA80B5}" srcId="{875BE58A-E969-4614-8817-C08815960D2D}" destId="{6507ABAA-BA16-4E8D-BDB7-92B11F53AFB3}" srcOrd="0" destOrd="0" parTransId="{C68A6329-340B-45D3-9FDD-11D623A9D293}" sibTransId="{3F1C6583-D3AC-4AD1-BDB4-E97198562AE9}"/>
    <dgm:cxn modelId="{894599A0-29D5-4A5C-A4A6-D1A17531822B}" type="presOf" srcId="{6507ABAA-BA16-4E8D-BDB7-92B11F53AFB3}" destId="{80D988BD-37CA-41B4-AF6C-EFBB52A951CE}" srcOrd="1" destOrd="0" presId="urn:microsoft.com/office/officeart/2009/3/layout/HorizontalOrganizationChart"/>
    <dgm:cxn modelId="{575773C5-2051-4288-B71B-39CDD9D4F066}" type="presOf" srcId="{08D6BF11-D7D6-4CEC-9460-5D7EF9747CD0}" destId="{5AB603BA-ECEA-4185-BDDA-96BA4F7274BC}" srcOrd="0" destOrd="0" presId="urn:microsoft.com/office/officeart/2009/3/layout/HorizontalOrganizationChart"/>
    <dgm:cxn modelId="{B2F06CCB-782E-4C6C-AEDB-479E73736484}" type="presOf" srcId="{826B9913-172E-4A6E-81BB-DC3B4650EA08}" destId="{72C96835-193D-4E20-B370-C60395188168}" srcOrd="0" destOrd="0" presId="urn:microsoft.com/office/officeart/2009/3/layout/HorizontalOrganizationChart"/>
    <dgm:cxn modelId="{7487A2CB-E430-4685-A727-1612C58FAA97}" type="presOf" srcId="{8A874D55-F6EE-4197-AB21-CB9159ECAB2C}" destId="{C5F7B265-8C22-4CDE-9FC0-500690D7805D}" srcOrd="1" destOrd="0" presId="urn:microsoft.com/office/officeart/2009/3/layout/HorizontalOrganizationChart"/>
    <dgm:cxn modelId="{0BC9F3D8-A222-443F-BA78-8026DCE2C901}" type="presOf" srcId="{8410904D-50BA-438A-A300-F3B225DC7F79}" destId="{97461889-4D19-4261-887A-6BD23B012B2E}" srcOrd="0" destOrd="0" presId="urn:microsoft.com/office/officeart/2009/3/layout/HorizontalOrganizationChart"/>
    <dgm:cxn modelId="{670C75DE-1622-456F-9407-C21669C0ED37}" type="presOf" srcId="{378E218B-03CD-46EF-B5EC-96228F5A510F}" destId="{D91CE3E2-D627-41CF-9715-EF2FCF72B498}" srcOrd="1" destOrd="0" presId="urn:microsoft.com/office/officeart/2009/3/layout/HorizontalOrganizationChart"/>
    <dgm:cxn modelId="{A0ED3BE8-16DE-4722-AB23-D00496F1B5BD}" srcId="{875BE58A-E969-4614-8817-C08815960D2D}" destId="{B9E6BDA1-588F-4B29-B44A-6C7A3F7B4600}" srcOrd="1" destOrd="0" parTransId="{8410904D-50BA-438A-A300-F3B225DC7F79}" sibTransId="{53F740AC-5F3A-4456-AFF7-1135D43A2CDE}"/>
    <dgm:cxn modelId="{28EE92F5-B82E-42CD-842C-985CADE5DA99}" type="presOf" srcId="{6507ABAA-BA16-4E8D-BDB7-92B11F53AFB3}" destId="{6BCFF626-F59D-41DD-9F93-8333C9BF98E6}" srcOrd="0" destOrd="0" presId="urn:microsoft.com/office/officeart/2009/3/layout/HorizontalOrganizationChart"/>
    <dgm:cxn modelId="{A484CE8E-964E-4666-80A2-3000E0F4FB80}" type="presParOf" srcId="{190EEEFA-4B5D-482C-AC7F-A8FC9D7F93A9}" destId="{AFADB472-6D01-4FEA-80F9-18633EB1A9F2}" srcOrd="0" destOrd="0" presId="urn:microsoft.com/office/officeart/2009/3/layout/HorizontalOrganizationChart"/>
    <dgm:cxn modelId="{0E7609D5-DCF0-44D1-8736-FF6A67FEA2ED}" type="presParOf" srcId="{AFADB472-6D01-4FEA-80F9-18633EB1A9F2}" destId="{7F27714D-8D35-4D27-8775-BBEA37C8FEED}" srcOrd="0" destOrd="0" presId="urn:microsoft.com/office/officeart/2009/3/layout/HorizontalOrganizationChart"/>
    <dgm:cxn modelId="{86483217-0A29-4E5B-8CA7-897FF8E8786A}" type="presParOf" srcId="{7F27714D-8D35-4D27-8775-BBEA37C8FEED}" destId="{8128DDBF-C4E9-434B-B7CE-2BF974C73B1E}" srcOrd="0" destOrd="0" presId="urn:microsoft.com/office/officeart/2009/3/layout/HorizontalOrganizationChart"/>
    <dgm:cxn modelId="{449F5176-8F5D-439C-9624-48E1700BED64}" type="presParOf" srcId="{7F27714D-8D35-4D27-8775-BBEA37C8FEED}" destId="{FEDC8572-F09F-488E-8353-F9E935A5F468}" srcOrd="1" destOrd="0" presId="urn:microsoft.com/office/officeart/2009/3/layout/HorizontalOrganizationChart"/>
    <dgm:cxn modelId="{BA57B840-8186-4D16-B3D4-9ADEC137AE0A}" type="presParOf" srcId="{AFADB472-6D01-4FEA-80F9-18633EB1A9F2}" destId="{8A93F93E-44CA-4602-A772-ACD1FC7C804D}" srcOrd="1" destOrd="0" presId="urn:microsoft.com/office/officeart/2009/3/layout/HorizontalOrganizationChart"/>
    <dgm:cxn modelId="{245E6393-6E45-4D23-894A-0048B779EF80}" type="presParOf" srcId="{8A93F93E-44CA-4602-A772-ACD1FC7C804D}" destId="{4E38AE18-D6A8-423B-BB47-F9BDBB86CE31}" srcOrd="0" destOrd="0" presId="urn:microsoft.com/office/officeart/2009/3/layout/HorizontalOrganizationChart"/>
    <dgm:cxn modelId="{90DF6888-769C-4BAE-8EFA-FE3D8EB6C662}" type="presParOf" srcId="{8A93F93E-44CA-4602-A772-ACD1FC7C804D}" destId="{1B141AE9-4E87-4F63-B81D-387E9BA496EB}" srcOrd="1" destOrd="0" presId="urn:microsoft.com/office/officeart/2009/3/layout/HorizontalOrganizationChart"/>
    <dgm:cxn modelId="{D76D203F-96CB-44A8-8E5E-DD65CBF8BEA3}" type="presParOf" srcId="{1B141AE9-4E87-4F63-B81D-387E9BA496EB}" destId="{88FB3F25-B237-481E-B400-CC8146D2C286}" srcOrd="0" destOrd="0" presId="urn:microsoft.com/office/officeart/2009/3/layout/HorizontalOrganizationChart"/>
    <dgm:cxn modelId="{853BEFB1-1E00-4227-98C2-E7C4AB3968C9}" type="presParOf" srcId="{88FB3F25-B237-481E-B400-CC8146D2C286}" destId="{6BCFF626-F59D-41DD-9F93-8333C9BF98E6}" srcOrd="0" destOrd="0" presId="urn:microsoft.com/office/officeart/2009/3/layout/HorizontalOrganizationChart"/>
    <dgm:cxn modelId="{FADB76F7-B5CE-4470-B2EF-E025D810A82A}" type="presParOf" srcId="{88FB3F25-B237-481E-B400-CC8146D2C286}" destId="{80D988BD-37CA-41B4-AF6C-EFBB52A951CE}" srcOrd="1" destOrd="0" presId="urn:microsoft.com/office/officeart/2009/3/layout/HorizontalOrganizationChart"/>
    <dgm:cxn modelId="{81989E67-8AD5-41B7-900E-E87F21155D6D}" type="presParOf" srcId="{1B141AE9-4E87-4F63-B81D-387E9BA496EB}" destId="{1551D0D9-5A48-4FAD-98A6-7B6A92D3CA36}" srcOrd="1" destOrd="0" presId="urn:microsoft.com/office/officeart/2009/3/layout/HorizontalOrganizationChart"/>
    <dgm:cxn modelId="{AE871CA8-4681-44FB-B03B-5450E5464A44}" type="presParOf" srcId="{1551D0D9-5A48-4FAD-98A6-7B6A92D3CA36}" destId="{0622FB49-89DA-4C95-9F0F-4DB92878B64D}" srcOrd="0" destOrd="0" presId="urn:microsoft.com/office/officeart/2009/3/layout/HorizontalOrganizationChart"/>
    <dgm:cxn modelId="{3B9DFC44-F390-4CB0-B65E-DB16E68C39A1}" type="presParOf" srcId="{1551D0D9-5A48-4FAD-98A6-7B6A92D3CA36}" destId="{7FAE137B-CEA8-46AC-B55E-A1262D1F9688}" srcOrd="1" destOrd="0" presId="urn:microsoft.com/office/officeart/2009/3/layout/HorizontalOrganizationChart"/>
    <dgm:cxn modelId="{393DD255-B9C7-4A4F-9F5C-751144F53837}" type="presParOf" srcId="{7FAE137B-CEA8-46AC-B55E-A1262D1F9688}" destId="{070B8720-1A74-4961-8CE1-39F9527EC775}" srcOrd="0" destOrd="0" presId="urn:microsoft.com/office/officeart/2009/3/layout/HorizontalOrganizationChart"/>
    <dgm:cxn modelId="{B4B62A60-BDA8-44DA-84F4-475306086FA9}" type="presParOf" srcId="{070B8720-1A74-4961-8CE1-39F9527EC775}" destId="{14C50B5D-D8D8-4DE3-8159-F8F713DCF106}" srcOrd="0" destOrd="0" presId="urn:microsoft.com/office/officeart/2009/3/layout/HorizontalOrganizationChart"/>
    <dgm:cxn modelId="{A64084ED-F3F4-44B3-9FF7-34A9CABC180D}" type="presParOf" srcId="{070B8720-1A74-4961-8CE1-39F9527EC775}" destId="{B0904E5A-B563-4259-B43A-1DCF3403CAE9}" srcOrd="1" destOrd="0" presId="urn:microsoft.com/office/officeart/2009/3/layout/HorizontalOrganizationChart"/>
    <dgm:cxn modelId="{B2EAEFA9-D511-48C9-A041-7D3DF7AE6E6D}" type="presParOf" srcId="{7FAE137B-CEA8-46AC-B55E-A1262D1F9688}" destId="{EDA8105D-79BA-448F-B6F9-C67565555A91}" srcOrd="1" destOrd="0" presId="urn:microsoft.com/office/officeart/2009/3/layout/HorizontalOrganizationChart"/>
    <dgm:cxn modelId="{BFC27BB5-7F3A-43DE-B254-5E6048F42097}" type="presParOf" srcId="{7FAE137B-CEA8-46AC-B55E-A1262D1F9688}" destId="{892E075C-F6F6-4026-882E-16E8F7E013D4}" srcOrd="2" destOrd="0" presId="urn:microsoft.com/office/officeart/2009/3/layout/HorizontalOrganizationChart"/>
    <dgm:cxn modelId="{22422C1C-A5AE-472D-9407-3FE615A40315}" type="presParOf" srcId="{1551D0D9-5A48-4FAD-98A6-7B6A92D3CA36}" destId="{C0D1B241-C5DF-4245-9DC4-EB4DB4D2C00E}" srcOrd="2" destOrd="0" presId="urn:microsoft.com/office/officeart/2009/3/layout/HorizontalOrganizationChart"/>
    <dgm:cxn modelId="{094B1F9D-352B-425B-B7C1-6344D549887A}" type="presParOf" srcId="{1551D0D9-5A48-4FAD-98A6-7B6A92D3CA36}" destId="{881E2E23-B820-49E7-A421-EE1266AD500B}" srcOrd="3" destOrd="0" presId="urn:microsoft.com/office/officeart/2009/3/layout/HorizontalOrganizationChart"/>
    <dgm:cxn modelId="{9B164954-B7A9-47E7-BB28-C715BD48DEA3}" type="presParOf" srcId="{881E2E23-B820-49E7-A421-EE1266AD500B}" destId="{9853445B-ABF5-4AFA-BD3E-8F24C453BD84}" srcOrd="0" destOrd="0" presId="urn:microsoft.com/office/officeart/2009/3/layout/HorizontalOrganizationChart"/>
    <dgm:cxn modelId="{2305F05E-F9F1-463D-886C-BCE6359D1DB1}" type="presParOf" srcId="{9853445B-ABF5-4AFA-BD3E-8F24C453BD84}" destId="{8D1F47F8-5E59-4818-879F-5C1C37135DC8}" srcOrd="0" destOrd="0" presId="urn:microsoft.com/office/officeart/2009/3/layout/HorizontalOrganizationChart"/>
    <dgm:cxn modelId="{AE5B425A-897C-4DED-ADB6-BF05E99A7524}" type="presParOf" srcId="{9853445B-ABF5-4AFA-BD3E-8F24C453BD84}" destId="{D91CE3E2-D627-41CF-9715-EF2FCF72B498}" srcOrd="1" destOrd="0" presId="urn:microsoft.com/office/officeart/2009/3/layout/HorizontalOrganizationChart"/>
    <dgm:cxn modelId="{408FAB6C-4030-43C4-A46C-F71671232638}" type="presParOf" srcId="{881E2E23-B820-49E7-A421-EE1266AD500B}" destId="{35C6A716-B41C-4E5A-A2D5-52FBE3A6D244}" srcOrd="1" destOrd="0" presId="urn:microsoft.com/office/officeart/2009/3/layout/HorizontalOrganizationChart"/>
    <dgm:cxn modelId="{5B2C31D5-5E97-41A7-842D-08BCA24E0974}" type="presParOf" srcId="{881E2E23-B820-49E7-A421-EE1266AD500B}" destId="{3429BD72-79CC-4B3A-89BA-6D9E7FE4C6F2}" srcOrd="2" destOrd="0" presId="urn:microsoft.com/office/officeart/2009/3/layout/HorizontalOrganizationChart"/>
    <dgm:cxn modelId="{58E9BB2D-F820-4486-A5AA-0A63080555C3}" type="presParOf" srcId="{1B141AE9-4E87-4F63-B81D-387E9BA496EB}" destId="{AB9925C2-2AA2-460A-A467-3C6AAE6F382F}" srcOrd="2" destOrd="0" presId="urn:microsoft.com/office/officeart/2009/3/layout/HorizontalOrganizationChart"/>
    <dgm:cxn modelId="{7D470834-A8C2-4902-878F-841A918C4652}" type="presParOf" srcId="{8A93F93E-44CA-4602-A772-ACD1FC7C804D}" destId="{97461889-4D19-4261-887A-6BD23B012B2E}" srcOrd="2" destOrd="0" presId="urn:microsoft.com/office/officeart/2009/3/layout/HorizontalOrganizationChart"/>
    <dgm:cxn modelId="{B2BBDDF9-1EED-4AD2-8D57-E8AD407CE4EB}" type="presParOf" srcId="{8A93F93E-44CA-4602-A772-ACD1FC7C804D}" destId="{CF625C6F-F78F-4531-8B41-5EDCB5B244B9}" srcOrd="3" destOrd="0" presId="urn:microsoft.com/office/officeart/2009/3/layout/HorizontalOrganizationChart"/>
    <dgm:cxn modelId="{A5145356-AE07-4EAE-BFCF-A5A45C54F2A1}" type="presParOf" srcId="{CF625C6F-F78F-4531-8B41-5EDCB5B244B9}" destId="{D6C8B92D-343F-48B6-A06C-5CCD165A6D46}" srcOrd="0" destOrd="0" presId="urn:microsoft.com/office/officeart/2009/3/layout/HorizontalOrganizationChart"/>
    <dgm:cxn modelId="{C745E6CE-FB33-4E71-A09D-9372DE2A9186}" type="presParOf" srcId="{D6C8B92D-343F-48B6-A06C-5CCD165A6D46}" destId="{276BB02C-8472-41FF-8FA5-574C99B0AD41}" srcOrd="0" destOrd="0" presId="urn:microsoft.com/office/officeart/2009/3/layout/HorizontalOrganizationChart"/>
    <dgm:cxn modelId="{67B28E8B-B76B-41D9-BCE4-81D4B9C64E7B}" type="presParOf" srcId="{D6C8B92D-343F-48B6-A06C-5CCD165A6D46}" destId="{8CD85258-1EEA-4C97-BF17-76787885F3E2}" srcOrd="1" destOrd="0" presId="urn:microsoft.com/office/officeart/2009/3/layout/HorizontalOrganizationChart"/>
    <dgm:cxn modelId="{530AA269-FBB7-4044-B4A2-7C787E6D208F}" type="presParOf" srcId="{CF625C6F-F78F-4531-8B41-5EDCB5B244B9}" destId="{E34B48A3-EBC9-4F56-A0B7-EAC3B2FE5D31}" srcOrd="1" destOrd="0" presId="urn:microsoft.com/office/officeart/2009/3/layout/HorizontalOrganizationChart"/>
    <dgm:cxn modelId="{8B64378F-ED5F-468D-AA81-E7F9CB4EF664}" type="presParOf" srcId="{E34B48A3-EBC9-4F56-A0B7-EAC3B2FE5D31}" destId="{72C96835-193D-4E20-B370-C60395188168}" srcOrd="0" destOrd="0" presId="urn:microsoft.com/office/officeart/2009/3/layout/HorizontalOrganizationChart"/>
    <dgm:cxn modelId="{52B736D4-92C2-42F1-BF13-EDEC229A39DF}" type="presParOf" srcId="{E34B48A3-EBC9-4F56-A0B7-EAC3B2FE5D31}" destId="{A69E7D4A-B7E0-4AED-A670-A7FE11FA8BAC}" srcOrd="1" destOrd="0" presId="urn:microsoft.com/office/officeart/2009/3/layout/HorizontalOrganizationChart"/>
    <dgm:cxn modelId="{2B93A09F-7D86-481A-8C68-C3496F713968}" type="presParOf" srcId="{A69E7D4A-B7E0-4AED-A670-A7FE11FA8BAC}" destId="{34D1A219-E242-409B-A88A-2BE77E4DB142}" srcOrd="0" destOrd="0" presId="urn:microsoft.com/office/officeart/2009/3/layout/HorizontalOrganizationChart"/>
    <dgm:cxn modelId="{1C094336-7539-4BD1-9B7F-73E500E1976D}" type="presParOf" srcId="{34D1A219-E242-409B-A88A-2BE77E4DB142}" destId="{5AB603BA-ECEA-4185-BDDA-96BA4F7274BC}" srcOrd="0" destOrd="0" presId="urn:microsoft.com/office/officeart/2009/3/layout/HorizontalOrganizationChart"/>
    <dgm:cxn modelId="{61901C4B-DFC3-4689-8603-8AC2ED58156C}" type="presParOf" srcId="{34D1A219-E242-409B-A88A-2BE77E4DB142}" destId="{2D695000-137E-4682-AD52-E41985D5C6B1}" srcOrd="1" destOrd="0" presId="urn:microsoft.com/office/officeart/2009/3/layout/HorizontalOrganizationChart"/>
    <dgm:cxn modelId="{FEA48C99-024E-4387-BCB3-E1CBF9633BE7}" type="presParOf" srcId="{A69E7D4A-B7E0-4AED-A670-A7FE11FA8BAC}" destId="{4D854D79-4E52-4E3B-9ED2-72AEF5A5947D}" srcOrd="1" destOrd="0" presId="urn:microsoft.com/office/officeart/2009/3/layout/HorizontalOrganizationChart"/>
    <dgm:cxn modelId="{AFB50B2C-E2DC-4EC3-B806-5D8E322C9687}" type="presParOf" srcId="{A69E7D4A-B7E0-4AED-A670-A7FE11FA8BAC}" destId="{65061A2D-8E70-4426-AADA-39209AFF524D}" srcOrd="2" destOrd="0" presId="urn:microsoft.com/office/officeart/2009/3/layout/HorizontalOrganizationChart"/>
    <dgm:cxn modelId="{02923B54-03A9-4990-8FD2-50361B700BAA}" type="presParOf" srcId="{E34B48A3-EBC9-4F56-A0B7-EAC3B2FE5D31}" destId="{EBA62026-5E8D-4479-9195-A039CB03A845}" srcOrd="2" destOrd="0" presId="urn:microsoft.com/office/officeart/2009/3/layout/HorizontalOrganizationChart"/>
    <dgm:cxn modelId="{0BCB7F85-5E82-4EFF-B4BE-00AF17C2F7C2}" type="presParOf" srcId="{E34B48A3-EBC9-4F56-A0B7-EAC3B2FE5D31}" destId="{E13DBD15-772D-47E8-A3E5-E9C80ED2A31B}" srcOrd="3" destOrd="0" presId="urn:microsoft.com/office/officeart/2009/3/layout/HorizontalOrganizationChart"/>
    <dgm:cxn modelId="{D0212D3F-9099-488D-8CE7-8DFE6BEF033F}" type="presParOf" srcId="{E13DBD15-772D-47E8-A3E5-E9C80ED2A31B}" destId="{EAB72F47-BCF6-4802-AC41-92C132BCBCC0}" srcOrd="0" destOrd="0" presId="urn:microsoft.com/office/officeart/2009/3/layout/HorizontalOrganizationChart"/>
    <dgm:cxn modelId="{AA211FBA-E316-4126-9127-BC1B67890871}" type="presParOf" srcId="{EAB72F47-BCF6-4802-AC41-92C132BCBCC0}" destId="{2D900C70-227C-4F9D-A00D-9CD949DEC84D}" srcOrd="0" destOrd="0" presId="urn:microsoft.com/office/officeart/2009/3/layout/HorizontalOrganizationChart"/>
    <dgm:cxn modelId="{92E04400-FC04-4B20-8967-F5A51B4911AD}" type="presParOf" srcId="{EAB72F47-BCF6-4802-AC41-92C132BCBCC0}" destId="{C5F7B265-8C22-4CDE-9FC0-500690D7805D}" srcOrd="1" destOrd="0" presId="urn:microsoft.com/office/officeart/2009/3/layout/HorizontalOrganizationChart"/>
    <dgm:cxn modelId="{CD28092A-9458-4809-B6CA-BA723EAA0334}" type="presParOf" srcId="{E13DBD15-772D-47E8-A3E5-E9C80ED2A31B}" destId="{30C7721C-55CE-43B5-A432-5C68AEE1B6E0}" srcOrd="1" destOrd="0" presId="urn:microsoft.com/office/officeart/2009/3/layout/HorizontalOrganizationChart"/>
    <dgm:cxn modelId="{635885AA-CBB2-4EF8-9CDA-D72A84B7BB36}" type="presParOf" srcId="{E13DBD15-772D-47E8-A3E5-E9C80ED2A31B}" destId="{EE477663-528A-426C-A5F4-651506726822}" srcOrd="2" destOrd="0" presId="urn:microsoft.com/office/officeart/2009/3/layout/HorizontalOrganizationChart"/>
    <dgm:cxn modelId="{B9A7FE22-3130-4410-A5EC-578BD8D334AD}" type="presParOf" srcId="{CF625C6F-F78F-4531-8B41-5EDCB5B244B9}" destId="{D0621EEA-FC15-440F-92D9-9932CBA5439E}" srcOrd="2" destOrd="0" presId="urn:microsoft.com/office/officeart/2009/3/layout/HorizontalOrganizationChart"/>
    <dgm:cxn modelId="{FA35A222-874F-4370-B759-928216780745}" type="presParOf" srcId="{AFADB472-6D01-4FEA-80F9-18633EB1A9F2}" destId="{5BFF32A1-F9AF-40B5-A632-9558F37CE46A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87D012-3B91-472F-85AD-0068B54EE648}" type="doc">
      <dgm:prSet loTypeId="urn:microsoft.com/office/officeart/2009/3/layout/HorizontalOrganizationChart" loCatId="hierarchy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6F5682-3046-4220-BE1F-901EFD5B2C5B}">
      <dgm:prSet custT="1"/>
      <dgm:spPr>
        <a:solidFill>
          <a:schemeClr val="accent2"/>
        </a:solidFill>
        <a:scene3d>
          <a:camera prst="orthographicFront"/>
          <a:lightRig rig="chilly" dir="t"/>
        </a:scene3d>
        <a:sp3d prstMaterial="translucentPowder">
          <a:bevelT w="63500" h="12700" prst="softRound"/>
        </a:sp3d>
      </dgm:spPr>
      <dgm:t>
        <a:bodyPr/>
        <a:lstStyle/>
        <a:p>
          <a:r>
            <a:rPr lang="en-US" sz="1800" dirty="0">
              <a:latin typeface="+mj-lt"/>
            </a:rPr>
            <a:t>Solving continuous optimization methods</a:t>
          </a:r>
        </a:p>
      </dgm:t>
    </dgm:pt>
    <dgm:pt modelId="{2E915BF1-2527-4981-BCA6-B118AE1BAC50}" type="parTrans" cxnId="{10D063CA-B93E-45EA-8DD1-06E064EEA00D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0BBF09C4-DD0F-4475-A87B-79D3F8611762}" type="sibTrans" cxnId="{10D063CA-B93E-45EA-8DD1-06E064EEA00D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FB9DF315-88CC-46DA-AA44-7B770A9C85B2}">
      <dgm:prSet custT="1"/>
      <dgm:spPr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/>
        <a:lstStyle/>
        <a:p>
          <a:r>
            <a:rPr lang="en-US" sz="1800">
              <a:latin typeface="+mj-lt"/>
            </a:rPr>
            <a:t>Differentiable functions</a:t>
          </a:r>
        </a:p>
      </dgm:t>
    </dgm:pt>
    <dgm:pt modelId="{9BAFE75D-4897-447E-9DFB-0D4F2295482D}" type="parTrans" cxnId="{EF6BB9D8-4767-4821-9988-19E604A1CCAA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400203D-F51F-4721-9F11-AAA24EFC4575}" type="sibTrans" cxnId="{EF6BB9D8-4767-4821-9988-19E604A1CCAA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22222656-6D48-4087-8E4B-5C8096148332}">
      <dgm:prSet custT="1"/>
      <dgm:spPr>
        <a:solidFill>
          <a:srgbClr val="5B9BD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Hessian matrix or </a:t>
          </a:r>
          <a:r>
            <a:rPr lang="en-US" sz="1800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second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 derivative</a:t>
          </a:r>
        </a:p>
      </dgm:t>
    </dgm:pt>
    <dgm:pt modelId="{832BE7B5-B27E-42F7-9072-28853455D64F}" type="parTrans" cxnId="{4986BCD5-723B-4F72-B4D1-4BD4D9D6432F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400">
            <a:latin typeface="+mj-lt"/>
          </a:endParaRPr>
        </a:p>
      </dgm:t>
    </dgm:pt>
    <dgm:pt modelId="{16A94092-09B4-4F3D-A922-B0CD3F881616}" type="sibTrans" cxnId="{4986BCD5-723B-4F72-B4D1-4BD4D9D6432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2676400C-618E-4128-BAD5-7AAA4B8D82DA}">
      <dgm:prSet custT="1"/>
      <dgm:spPr>
        <a:solidFill>
          <a:srgbClr val="5B9BD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Gradient or </a:t>
          </a:r>
          <a:r>
            <a:rPr lang="en-US" sz="1800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first</a:t>
          </a:r>
          <a:r>
            <a:rPr lang="th-TH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 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derivative</a:t>
          </a:r>
        </a:p>
      </dgm:t>
    </dgm:pt>
    <dgm:pt modelId="{3927E1E3-71F1-4176-A769-401D1D526973}" type="parTrans" cxnId="{39AEDEFB-7FED-40C0-976F-F67963B90D8D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n-US" sz="1400">
            <a:latin typeface="+mj-lt"/>
          </a:endParaRPr>
        </a:p>
      </dgm:t>
    </dgm:pt>
    <dgm:pt modelId="{2018C0C7-F576-4785-B17D-E247AB9FFF63}" type="sibTrans" cxnId="{39AEDEFB-7FED-40C0-976F-F67963B90D8D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CCFF538-375B-4560-89C6-AF5F7D22C7B1}">
      <dgm:prSet custT="1"/>
      <dgm:spPr>
        <a:solidFill>
          <a:srgbClr val="70AD47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Non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differentiable functions</a:t>
          </a:r>
        </a:p>
      </dgm:t>
    </dgm:pt>
    <dgm:pt modelId="{EC61680A-9132-46F1-A7ED-20EAC0CC1AC3}" type="parTrans" cxnId="{55D28B39-AC03-449A-B023-97F98DC638BB}">
      <dgm:prSet/>
      <dgm:spPr>
        <a:noFill/>
        <a:ln w="254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gm:spPr>
      <dgm:t>
        <a:bodyPr/>
        <a:lstStyle/>
        <a:p>
          <a:endParaRPr lang="en-US" sz="1400">
            <a:latin typeface="+mj-lt"/>
          </a:endParaRPr>
        </a:p>
      </dgm:t>
    </dgm:pt>
    <dgm:pt modelId="{06BE64B3-773E-47EB-A586-5C53EA9AD353}" type="sibTrans" cxnId="{55D28B39-AC03-449A-B023-97F98DC638BB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CE7C6E3-4398-4DD0-B454-50512725E6A3}">
      <dgm:prSet custT="1"/>
      <dgm:spPr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/>
        <a:lstStyle/>
        <a:p>
          <a:r>
            <a:rPr lang="en-US" sz="1800" dirty="0">
              <a:latin typeface="+mj-lt"/>
            </a:rPr>
            <a:t>Direct algorithms</a:t>
          </a:r>
        </a:p>
      </dgm:t>
    </dgm:pt>
    <dgm:pt modelId="{4DF373A8-8C15-413B-BAD2-1BFEAB4D7D53}" type="parTrans" cxnId="{85B2310D-023C-400D-B906-2FC2BBED0F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35BF95A-7D65-494D-A99D-B17A92B54595}" type="sibTrans" cxnId="{85B2310D-023C-400D-B906-2FC2BBED0F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9B662DA5-9BF6-4E11-BFEE-E212DFA56F64}">
      <dgm:prSet custT="1"/>
      <dgm:spPr>
        <a:scene3d>
          <a:camera prst="orthographicFront"/>
          <a:lightRig rig="chilly" dir="t"/>
        </a:scene3d>
        <a:sp3d prstMaterial="translucentPowder">
          <a:bevelT w="127000" h="12700" prst="softRound"/>
        </a:sp3d>
      </dgm:spPr>
      <dgm:t>
        <a:bodyPr/>
        <a:lstStyle/>
        <a:p>
          <a:r>
            <a:rPr lang="en-US" sz="1800" dirty="0">
              <a:latin typeface="+mj-lt"/>
            </a:rPr>
            <a:t>Population-based </a:t>
          </a:r>
          <a:br>
            <a:rPr lang="en-US" sz="1800" dirty="0">
              <a:latin typeface="+mj-lt"/>
            </a:rPr>
          </a:br>
          <a:r>
            <a:rPr lang="en-US" sz="1800" dirty="0">
              <a:latin typeface="+mj-lt"/>
            </a:rPr>
            <a:t>stochastic algorithms</a:t>
          </a:r>
        </a:p>
      </dgm:t>
    </dgm:pt>
    <dgm:pt modelId="{F2C7A010-5D5C-42AA-9DC8-00317A332D65}" type="parTrans" cxnId="{35537588-C19A-49A9-9BFC-B06FE986A5B6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48AF0F5-CD82-4BD1-B51B-118B191730E1}" type="sibTrans" cxnId="{35537588-C19A-49A9-9BFC-B06FE986A5B6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DDBD4E3-6EDD-48A2-9101-3BDBBD3AC559}" type="pres">
      <dgm:prSet presAssocID="{5887D012-3B91-472F-85AD-0068B54EE6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E35B327-0D01-4A85-8CE2-CAED87C95D02}" type="pres">
      <dgm:prSet presAssocID="{5F6F5682-3046-4220-BE1F-901EFD5B2C5B}" presName="hierRoot1" presStyleCnt="0">
        <dgm:presLayoutVars>
          <dgm:hierBranch val="init"/>
        </dgm:presLayoutVars>
      </dgm:prSet>
      <dgm:spPr/>
    </dgm:pt>
    <dgm:pt modelId="{97CA1483-225E-4BAD-9E8A-B5BBE309447A}" type="pres">
      <dgm:prSet presAssocID="{5F6F5682-3046-4220-BE1F-901EFD5B2C5B}" presName="rootComposite1" presStyleCnt="0"/>
      <dgm:spPr/>
    </dgm:pt>
    <dgm:pt modelId="{449E90F2-6090-4FA5-B6CC-20759082A00A}" type="pres">
      <dgm:prSet presAssocID="{5F6F5682-3046-4220-BE1F-901EFD5B2C5B}" presName="rootText1" presStyleLbl="node0" presStyleIdx="0" presStyleCnt="1">
        <dgm:presLayoutVars>
          <dgm:chPref val="3"/>
        </dgm:presLayoutVars>
      </dgm:prSet>
      <dgm:spPr/>
    </dgm:pt>
    <dgm:pt modelId="{DC5AEAD7-E39F-4904-AB68-A4F3F917A880}" type="pres">
      <dgm:prSet presAssocID="{5F6F5682-3046-4220-BE1F-901EFD5B2C5B}" presName="rootConnector1" presStyleLbl="node1" presStyleIdx="0" presStyleCnt="0"/>
      <dgm:spPr/>
    </dgm:pt>
    <dgm:pt modelId="{6FA883A7-8820-487D-8524-DCB87FB4342A}" type="pres">
      <dgm:prSet presAssocID="{5F6F5682-3046-4220-BE1F-901EFD5B2C5B}" presName="hierChild2" presStyleCnt="0"/>
      <dgm:spPr/>
    </dgm:pt>
    <dgm:pt modelId="{F043A949-2B0F-4CF8-947C-1823DF25D9F5}" type="pres">
      <dgm:prSet presAssocID="{9BAFE75D-4897-447E-9DFB-0D4F2295482D}" presName="Name64" presStyleLbl="parChTrans1D2" presStyleIdx="0" presStyleCnt="2"/>
      <dgm:spPr/>
    </dgm:pt>
    <dgm:pt modelId="{7604CE96-D94C-4201-930B-C21C44D81F4C}" type="pres">
      <dgm:prSet presAssocID="{FB9DF315-88CC-46DA-AA44-7B770A9C85B2}" presName="hierRoot2" presStyleCnt="0">
        <dgm:presLayoutVars>
          <dgm:hierBranch val="init"/>
        </dgm:presLayoutVars>
      </dgm:prSet>
      <dgm:spPr/>
    </dgm:pt>
    <dgm:pt modelId="{057EA6FD-DF29-4418-BEA9-E1C8BA93E705}" type="pres">
      <dgm:prSet presAssocID="{FB9DF315-88CC-46DA-AA44-7B770A9C85B2}" presName="rootComposite" presStyleCnt="0"/>
      <dgm:spPr/>
    </dgm:pt>
    <dgm:pt modelId="{A0DC0AFB-7B8A-45E1-816B-953CF6D94494}" type="pres">
      <dgm:prSet presAssocID="{FB9DF315-88CC-46DA-AA44-7B770A9C85B2}" presName="rootText" presStyleLbl="node2" presStyleIdx="0" presStyleCnt="2">
        <dgm:presLayoutVars>
          <dgm:chPref val="3"/>
        </dgm:presLayoutVars>
      </dgm:prSet>
      <dgm:spPr/>
    </dgm:pt>
    <dgm:pt modelId="{3220EA70-1116-4B63-800C-E353E44D2DCA}" type="pres">
      <dgm:prSet presAssocID="{FB9DF315-88CC-46DA-AA44-7B770A9C85B2}" presName="rootConnector" presStyleLbl="node2" presStyleIdx="0" presStyleCnt="2"/>
      <dgm:spPr/>
    </dgm:pt>
    <dgm:pt modelId="{633FAC7D-671D-433B-A245-69AB8591B99A}" type="pres">
      <dgm:prSet presAssocID="{FB9DF315-88CC-46DA-AA44-7B770A9C85B2}" presName="hierChild4" presStyleCnt="0"/>
      <dgm:spPr/>
    </dgm:pt>
    <dgm:pt modelId="{8AAE1450-F383-4040-A575-044876F17EE3}" type="pres">
      <dgm:prSet presAssocID="{832BE7B5-B27E-42F7-9072-28853455D64F}" presName="Name64" presStyleLbl="parChTrans1D3" presStyleIdx="0" presStyleCnt="4"/>
      <dgm:spPr/>
    </dgm:pt>
    <dgm:pt modelId="{936E6D19-F5B9-4377-ACB5-C331448F86DA}" type="pres">
      <dgm:prSet presAssocID="{22222656-6D48-4087-8E4B-5C8096148332}" presName="hierRoot2" presStyleCnt="0">
        <dgm:presLayoutVars>
          <dgm:hierBranch val="init"/>
        </dgm:presLayoutVars>
      </dgm:prSet>
      <dgm:spPr/>
    </dgm:pt>
    <dgm:pt modelId="{5E2BE998-01B7-40BB-BD8D-EEF1EFF98071}" type="pres">
      <dgm:prSet presAssocID="{22222656-6D48-4087-8E4B-5C8096148332}" presName="rootComposite" presStyleCnt="0"/>
      <dgm:spPr/>
    </dgm:pt>
    <dgm:pt modelId="{7D586D70-B57B-4438-87D3-F5F641DF41A0}" type="pres">
      <dgm:prSet presAssocID="{22222656-6D48-4087-8E4B-5C8096148332}" presName="rootText" presStyleLbl="node3" presStyleIdx="0" presStyleCnt="4">
        <dgm:presLayoutVars>
          <dgm:chPref val="3"/>
        </dgm:presLayoutVars>
      </dgm:prSet>
      <dgm:spPr>
        <a:xfrm>
          <a:off x="7706361" y="1684"/>
          <a:ext cx="2592639" cy="790755"/>
        </a:xfrm>
        <a:prstGeom prst="rect">
          <a:avLst/>
        </a:prstGeom>
      </dgm:spPr>
    </dgm:pt>
    <dgm:pt modelId="{D65D4A47-D35F-4052-B39B-C63966B8BE73}" type="pres">
      <dgm:prSet presAssocID="{22222656-6D48-4087-8E4B-5C8096148332}" presName="rootConnector" presStyleLbl="node3" presStyleIdx="0" presStyleCnt="4"/>
      <dgm:spPr/>
    </dgm:pt>
    <dgm:pt modelId="{CFF0DAD7-759F-4A10-B04F-A82AA23EDB15}" type="pres">
      <dgm:prSet presAssocID="{22222656-6D48-4087-8E4B-5C8096148332}" presName="hierChild4" presStyleCnt="0"/>
      <dgm:spPr/>
    </dgm:pt>
    <dgm:pt modelId="{60F08313-5D8B-48FE-8569-408A32B1AE54}" type="pres">
      <dgm:prSet presAssocID="{22222656-6D48-4087-8E4B-5C8096148332}" presName="hierChild5" presStyleCnt="0"/>
      <dgm:spPr/>
    </dgm:pt>
    <dgm:pt modelId="{E227D144-92BE-4A2B-9114-4F16D70D3A6B}" type="pres">
      <dgm:prSet presAssocID="{3927E1E3-71F1-4176-A769-401D1D526973}" presName="Name64" presStyleLbl="parChTrans1D3" presStyleIdx="1" presStyleCnt="4"/>
      <dgm:spPr/>
    </dgm:pt>
    <dgm:pt modelId="{53B35CF7-EC9E-407A-A955-ED45CE1FAE34}" type="pres">
      <dgm:prSet presAssocID="{2676400C-618E-4128-BAD5-7AAA4B8D82DA}" presName="hierRoot2" presStyleCnt="0">
        <dgm:presLayoutVars>
          <dgm:hierBranch val="init"/>
        </dgm:presLayoutVars>
      </dgm:prSet>
      <dgm:spPr/>
    </dgm:pt>
    <dgm:pt modelId="{C608CE9F-809D-4655-B4B4-0E72E664D2EC}" type="pres">
      <dgm:prSet presAssocID="{2676400C-618E-4128-BAD5-7AAA4B8D82DA}" presName="rootComposite" presStyleCnt="0"/>
      <dgm:spPr/>
    </dgm:pt>
    <dgm:pt modelId="{E92D962F-5C8E-4143-81DD-24BADB7E9D16}" type="pres">
      <dgm:prSet presAssocID="{2676400C-618E-4128-BAD5-7AAA4B8D82DA}" presName="rootText" presStyleLbl="node3" presStyleIdx="1" presStyleCnt="4">
        <dgm:presLayoutVars>
          <dgm:chPref val="3"/>
        </dgm:presLayoutVars>
      </dgm:prSet>
      <dgm:spPr>
        <a:xfrm>
          <a:off x="7706361" y="1116519"/>
          <a:ext cx="2592639" cy="790755"/>
        </a:xfrm>
        <a:prstGeom prst="rect">
          <a:avLst/>
        </a:prstGeom>
      </dgm:spPr>
    </dgm:pt>
    <dgm:pt modelId="{87A0F735-2553-4155-9508-8D961976EB03}" type="pres">
      <dgm:prSet presAssocID="{2676400C-618E-4128-BAD5-7AAA4B8D82DA}" presName="rootConnector" presStyleLbl="node3" presStyleIdx="1" presStyleCnt="4"/>
      <dgm:spPr/>
    </dgm:pt>
    <dgm:pt modelId="{4F1F9590-005E-431A-BC94-6E618604FFDE}" type="pres">
      <dgm:prSet presAssocID="{2676400C-618E-4128-BAD5-7AAA4B8D82DA}" presName="hierChild4" presStyleCnt="0"/>
      <dgm:spPr/>
    </dgm:pt>
    <dgm:pt modelId="{EC6DED2C-D858-43C2-B9A5-20F4415BE36A}" type="pres">
      <dgm:prSet presAssocID="{2676400C-618E-4128-BAD5-7AAA4B8D82DA}" presName="hierChild5" presStyleCnt="0"/>
      <dgm:spPr/>
    </dgm:pt>
    <dgm:pt modelId="{FC6A75F7-C05E-49EA-9DA1-2AE97A11F924}" type="pres">
      <dgm:prSet presAssocID="{FB9DF315-88CC-46DA-AA44-7B770A9C85B2}" presName="hierChild5" presStyleCnt="0"/>
      <dgm:spPr/>
    </dgm:pt>
    <dgm:pt modelId="{2F4B8BFA-83D1-4E88-B9E7-F65CCDB5FB31}" type="pres">
      <dgm:prSet presAssocID="{EC61680A-9132-46F1-A7ED-20EAC0CC1AC3}" presName="Name64" presStyleLbl="parChTrans1D2" presStyleIdx="1" presStyleCnt="2"/>
      <dgm:spPr>
        <a:xfrm>
          <a:off x="4076665" y="2348023"/>
          <a:ext cx="518527" cy="1393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263" y="0"/>
              </a:lnTo>
              <a:lnTo>
                <a:pt x="259263" y="1393543"/>
              </a:lnTo>
              <a:lnTo>
                <a:pt x="518527" y="1393543"/>
              </a:lnTo>
            </a:path>
          </a:pathLst>
        </a:custGeom>
      </dgm:spPr>
    </dgm:pt>
    <dgm:pt modelId="{DD5B5A20-8093-4286-AEF0-D40099880950}" type="pres">
      <dgm:prSet presAssocID="{8CCFF538-375B-4560-89C6-AF5F7D22C7B1}" presName="hierRoot2" presStyleCnt="0">
        <dgm:presLayoutVars>
          <dgm:hierBranch val="init"/>
        </dgm:presLayoutVars>
      </dgm:prSet>
      <dgm:spPr/>
    </dgm:pt>
    <dgm:pt modelId="{F9099D4C-1D18-462F-A319-01AE6A58C5C7}" type="pres">
      <dgm:prSet presAssocID="{8CCFF538-375B-4560-89C6-AF5F7D22C7B1}" presName="rootComposite" presStyleCnt="0"/>
      <dgm:spPr/>
    </dgm:pt>
    <dgm:pt modelId="{B9CC6E84-D67B-4073-A32D-1D3EEA050FF6}" type="pres">
      <dgm:prSet presAssocID="{8CCFF538-375B-4560-89C6-AF5F7D22C7B1}" presName="rootText" presStyleLbl="node2" presStyleIdx="1" presStyleCnt="2">
        <dgm:presLayoutVars>
          <dgm:chPref val="3"/>
        </dgm:presLayoutVars>
      </dgm:prSet>
      <dgm:spPr>
        <a:xfrm>
          <a:off x="4595193" y="3346189"/>
          <a:ext cx="2592639" cy="790755"/>
        </a:xfrm>
        <a:prstGeom prst="rect">
          <a:avLst/>
        </a:prstGeom>
      </dgm:spPr>
    </dgm:pt>
    <dgm:pt modelId="{909529A6-02CE-4766-B407-AE211499FC22}" type="pres">
      <dgm:prSet presAssocID="{8CCFF538-375B-4560-89C6-AF5F7D22C7B1}" presName="rootConnector" presStyleLbl="node2" presStyleIdx="1" presStyleCnt="2"/>
      <dgm:spPr/>
    </dgm:pt>
    <dgm:pt modelId="{0E145B0D-9718-4AA8-8A5C-15772DF0D57F}" type="pres">
      <dgm:prSet presAssocID="{8CCFF538-375B-4560-89C6-AF5F7D22C7B1}" presName="hierChild4" presStyleCnt="0"/>
      <dgm:spPr/>
    </dgm:pt>
    <dgm:pt modelId="{EE68338B-4519-44BD-84AC-EF93B6F6AE17}" type="pres">
      <dgm:prSet presAssocID="{4DF373A8-8C15-413B-BAD2-1BFEAB4D7D53}" presName="Name64" presStyleLbl="parChTrans1D3" presStyleIdx="2" presStyleCnt="4"/>
      <dgm:spPr/>
    </dgm:pt>
    <dgm:pt modelId="{A2AD7551-E01A-427D-A8AA-FC44A8444C3D}" type="pres">
      <dgm:prSet presAssocID="{6CE7C6E3-4398-4DD0-B454-50512725E6A3}" presName="hierRoot2" presStyleCnt="0">
        <dgm:presLayoutVars>
          <dgm:hierBranch val="init"/>
        </dgm:presLayoutVars>
      </dgm:prSet>
      <dgm:spPr/>
    </dgm:pt>
    <dgm:pt modelId="{CDEDB6D7-D6F4-410B-B354-A20E900718E3}" type="pres">
      <dgm:prSet presAssocID="{6CE7C6E3-4398-4DD0-B454-50512725E6A3}" presName="rootComposite" presStyleCnt="0"/>
      <dgm:spPr/>
    </dgm:pt>
    <dgm:pt modelId="{5B15FC42-9755-417E-A89D-78074B97A54B}" type="pres">
      <dgm:prSet presAssocID="{6CE7C6E3-4398-4DD0-B454-50512725E6A3}" presName="rootText" presStyleLbl="node3" presStyleIdx="2" presStyleCnt="4">
        <dgm:presLayoutVars>
          <dgm:chPref val="3"/>
        </dgm:presLayoutVars>
      </dgm:prSet>
      <dgm:spPr/>
    </dgm:pt>
    <dgm:pt modelId="{2A68F42E-7106-4C93-8137-C958AB8A413D}" type="pres">
      <dgm:prSet presAssocID="{6CE7C6E3-4398-4DD0-B454-50512725E6A3}" presName="rootConnector" presStyleLbl="node3" presStyleIdx="2" presStyleCnt="4"/>
      <dgm:spPr/>
    </dgm:pt>
    <dgm:pt modelId="{E64DC060-A104-4C03-A0FC-4A3A10933907}" type="pres">
      <dgm:prSet presAssocID="{6CE7C6E3-4398-4DD0-B454-50512725E6A3}" presName="hierChild4" presStyleCnt="0"/>
      <dgm:spPr/>
    </dgm:pt>
    <dgm:pt modelId="{F657F659-DCBD-461F-8BBD-43F7834BF20B}" type="pres">
      <dgm:prSet presAssocID="{6CE7C6E3-4398-4DD0-B454-50512725E6A3}" presName="hierChild5" presStyleCnt="0"/>
      <dgm:spPr/>
    </dgm:pt>
    <dgm:pt modelId="{CC899DF0-EECF-4C86-91C2-7F9C29B06A57}" type="pres">
      <dgm:prSet presAssocID="{F2C7A010-5D5C-42AA-9DC8-00317A332D65}" presName="Name64" presStyleLbl="parChTrans1D3" presStyleIdx="3" presStyleCnt="4"/>
      <dgm:spPr/>
    </dgm:pt>
    <dgm:pt modelId="{CE37283F-5077-4340-9E51-E3AC3F29C725}" type="pres">
      <dgm:prSet presAssocID="{9B662DA5-9BF6-4E11-BFEE-E212DFA56F64}" presName="hierRoot2" presStyleCnt="0">
        <dgm:presLayoutVars>
          <dgm:hierBranch val="init"/>
        </dgm:presLayoutVars>
      </dgm:prSet>
      <dgm:spPr/>
    </dgm:pt>
    <dgm:pt modelId="{7C3CB1F9-9C45-444A-B798-6EC300CF0B02}" type="pres">
      <dgm:prSet presAssocID="{9B662DA5-9BF6-4E11-BFEE-E212DFA56F64}" presName="rootComposite" presStyleCnt="0"/>
      <dgm:spPr/>
    </dgm:pt>
    <dgm:pt modelId="{430A92C5-B39F-4841-B55A-1FB1C115A686}" type="pres">
      <dgm:prSet presAssocID="{9B662DA5-9BF6-4E11-BFEE-E212DFA56F64}" presName="rootText" presStyleLbl="node3" presStyleIdx="3" presStyleCnt="4">
        <dgm:presLayoutVars>
          <dgm:chPref val="3"/>
        </dgm:presLayoutVars>
      </dgm:prSet>
      <dgm:spPr/>
    </dgm:pt>
    <dgm:pt modelId="{41803B4F-C529-4C86-98A3-D093F61A9E99}" type="pres">
      <dgm:prSet presAssocID="{9B662DA5-9BF6-4E11-BFEE-E212DFA56F64}" presName="rootConnector" presStyleLbl="node3" presStyleIdx="3" presStyleCnt="4"/>
      <dgm:spPr/>
    </dgm:pt>
    <dgm:pt modelId="{92D432AE-7AA1-4817-96AB-615C78BF8C5D}" type="pres">
      <dgm:prSet presAssocID="{9B662DA5-9BF6-4E11-BFEE-E212DFA56F64}" presName="hierChild4" presStyleCnt="0"/>
      <dgm:spPr/>
    </dgm:pt>
    <dgm:pt modelId="{79950F92-AAF4-4529-BBAA-4F0EDCA0EEC5}" type="pres">
      <dgm:prSet presAssocID="{9B662DA5-9BF6-4E11-BFEE-E212DFA56F64}" presName="hierChild5" presStyleCnt="0"/>
      <dgm:spPr/>
    </dgm:pt>
    <dgm:pt modelId="{A421DBC8-BE14-4298-88C3-6418FE2C4439}" type="pres">
      <dgm:prSet presAssocID="{8CCFF538-375B-4560-89C6-AF5F7D22C7B1}" presName="hierChild5" presStyleCnt="0"/>
      <dgm:spPr/>
    </dgm:pt>
    <dgm:pt modelId="{898A3B66-8600-4293-BA3F-E8AD825544B8}" type="pres">
      <dgm:prSet presAssocID="{5F6F5682-3046-4220-BE1F-901EFD5B2C5B}" presName="hierChild3" presStyleCnt="0"/>
      <dgm:spPr/>
    </dgm:pt>
  </dgm:ptLst>
  <dgm:cxnLst>
    <dgm:cxn modelId="{33A8F300-B4BE-44B1-921F-DAD8158BBBEF}" type="presOf" srcId="{8CCFF538-375B-4560-89C6-AF5F7D22C7B1}" destId="{B9CC6E84-D67B-4073-A32D-1D3EEA050FF6}" srcOrd="0" destOrd="0" presId="urn:microsoft.com/office/officeart/2009/3/layout/HorizontalOrganizationChart"/>
    <dgm:cxn modelId="{EC583607-D87C-42ED-8A23-0AEA70082E24}" type="presOf" srcId="{22222656-6D48-4087-8E4B-5C8096148332}" destId="{D65D4A47-D35F-4052-B39B-C63966B8BE73}" srcOrd="1" destOrd="0" presId="urn:microsoft.com/office/officeart/2009/3/layout/HorizontalOrganizationChart"/>
    <dgm:cxn modelId="{DD3CB508-B8D9-4106-AD12-07EB19B1375B}" type="presOf" srcId="{6CE7C6E3-4398-4DD0-B454-50512725E6A3}" destId="{5B15FC42-9755-417E-A89D-78074B97A54B}" srcOrd="0" destOrd="0" presId="urn:microsoft.com/office/officeart/2009/3/layout/HorizontalOrganizationChart"/>
    <dgm:cxn modelId="{85B2310D-023C-400D-B906-2FC2BBED0F49}" srcId="{8CCFF538-375B-4560-89C6-AF5F7D22C7B1}" destId="{6CE7C6E3-4398-4DD0-B454-50512725E6A3}" srcOrd="0" destOrd="0" parTransId="{4DF373A8-8C15-413B-BAD2-1BFEAB4D7D53}" sibTransId="{435BF95A-7D65-494D-A99D-B17A92B54595}"/>
    <dgm:cxn modelId="{C18AA00D-499A-4DDB-8648-1505B93B594A}" type="presOf" srcId="{22222656-6D48-4087-8E4B-5C8096148332}" destId="{7D586D70-B57B-4438-87D3-F5F641DF41A0}" srcOrd="0" destOrd="0" presId="urn:microsoft.com/office/officeart/2009/3/layout/HorizontalOrganizationChart"/>
    <dgm:cxn modelId="{B1669E17-4273-4747-9C6F-A558E62E7713}" type="presOf" srcId="{2676400C-618E-4128-BAD5-7AAA4B8D82DA}" destId="{E92D962F-5C8E-4143-81DD-24BADB7E9D16}" srcOrd="0" destOrd="0" presId="urn:microsoft.com/office/officeart/2009/3/layout/HorizontalOrganizationChart"/>
    <dgm:cxn modelId="{D279542B-26AF-42EC-8272-9EAB5560D5BE}" type="presOf" srcId="{8CCFF538-375B-4560-89C6-AF5F7D22C7B1}" destId="{909529A6-02CE-4766-B407-AE211499FC22}" srcOrd="1" destOrd="0" presId="urn:microsoft.com/office/officeart/2009/3/layout/HorizontalOrganizationChart"/>
    <dgm:cxn modelId="{55D28B39-AC03-449A-B023-97F98DC638BB}" srcId="{5F6F5682-3046-4220-BE1F-901EFD5B2C5B}" destId="{8CCFF538-375B-4560-89C6-AF5F7D22C7B1}" srcOrd="1" destOrd="0" parTransId="{EC61680A-9132-46F1-A7ED-20EAC0CC1AC3}" sibTransId="{06BE64B3-773E-47EB-A586-5C53EA9AD353}"/>
    <dgm:cxn modelId="{75B4BE44-E149-473A-855C-5172C71A862F}" type="presOf" srcId="{EC61680A-9132-46F1-A7ED-20EAC0CC1AC3}" destId="{2F4B8BFA-83D1-4E88-B9E7-F65CCDB5FB31}" srcOrd="0" destOrd="0" presId="urn:microsoft.com/office/officeart/2009/3/layout/HorizontalOrganizationChart"/>
    <dgm:cxn modelId="{3EC39674-D117-4566-9051-E76E77D6E03B}" type="presOf" srcId="{F2C7A010-5D5C-42AA-9DC8-00317A332D65}" destId="{CC899DF0-EECF-4C86-91C2-7F9C29B06A57}" srcOrd="0" destOrd="0" presId="urn:microsoft.com/office/officeart/2009/3/layout/HorizontalOrganizationChart"/>
    <dgm:cxn modelId="{D6180E7A-938F-4A45-9545-8C19E52E6A65}" type="presOf" srcId="{9B662DA5-9BF6-4E11-BFEE-E212DFA56F64}" destId="{41803B4F-C529-4C86-98A3-D093F61A9E99}" srcOrd="1" destOrd="0" presId="urn:microsoft.com/office/officeart/2009/3/layout/HorizontalOrganizationChart"/>
    <dgm:cxn modelId="{4E799D81-90D9-4A45-B185-AB375B34852B}" type="presOf" srcId="{832BE7B5-B27E-42F7-9072-28853455D64F}" destId="{8AAE1450-F383-4040-A575-044876F17EE3}" srcOrd="0" destOrd="0" presId="urn:microsoft.com/office/officeart/2009/3/layout/HorizontalOrganizationChart"/>
    <dgm:cxn modelId="{35537588-C19A-49A9-9BFC-B06FE986A5B6}" srcId="{8CCFF538-375B-4560-89C6-AF5F7D22C7B1}" destId="{9B662DA5-9BF6-4E11-BFEE-E212DFA56F64}" srcOrd="1" destOrd="0" parTransId="{F2C7A010-5D5C-42AA-9DC8-00317A332D65}" sibTransId="{E48AF0F5-CD82-4BD1-B51B-118B191730E1}"/>
    <dgm:cxn modelId="{4A12788E-9A42-4E2B-8F3D-B384C0D50239}" type="presOf" srcId="{3927E1E3-71F1-4176-A769-401D1D526973}" destId="{E227D144-92BE-4A2B-9114-4F16D70D3A6B}" srcOrd="0" destOrd="0" presId="urn:microsoft.com/office/officeart/2009/3/layout/HorizontalOrganizationChart"/>
    <dgm:cxn modelId="{AEC8E7C7-FC81-4113-B73B-BB1E20F3CE81}" type="presOf" srcId="{5F6F5682-3046-4220-BE1F-901EFD5B2C5B}" destId="{DC5AEAD7-E39F-4904-AB68-A4F3F917A880}" srcOrd="1" destOrd="0" presId="urn:microsoft.com/office/officeart/2009/3/layout/HorizontalOrganizationChart"/>
    <dgm:cxn modelId="{10D063CA-B93E-45EA-8DD1-06E064EEA00D}" srcId="{5887D012-3B91-472F-85AD-0068B54EE648}" destId="{5F6F5682-3046-4220-BE1F-901EFD5B2C5B}" srcOrd="0" destOrd="0" parTransId="{2E915BF1-2527-4981-BCA6-B118AE1BAC50}" sibTransId="{0BBF09C4-DD0F-4475-A87B-79D3F8611762}"/>
    <dgm:cxn modelId="{A53B15D3-F902-4B44-A28B-82F86643B6CD}" type="presOf" srcId="{2676400C-618E-4128-BAD5-7AAA4B8D82DA}" destId="{87A0F735-2553-4155-9508-8D961976EB03}" srcOrd="1" destOrd="0" presId="urn:microsoft.com/office/officeart/2009/3/layout/HorizontalOrganizationChart"/>
    <dgm:cxn modelId="{6C53B5D4-3562-47F4-8B31-5FD3A70B554C}" type="presOf" srcId="{5887D012-3B91-472F-85AD-0068B54EE648}" destId="{4DDBD4E3-6EDD-48A2-9101-3BDBBD3AC559}" srcOrd="0" destOrd="0" presId="urn:microsoft.com/office/officeart/2009/3/layout/HorizontalOrganizationChart"/>
    <dgm:cxn modelId="{57DAA0D5-96E0-4F44-A259-2ED886E6DEDC}" type="presOf" srcId="{FB9DF315-88CC-46DA-AA44-7B770A9C85B2}" destId="{3220EA70-1116-4B63-800C-E353E44D2DCA}" srcOrd="1" destOrd="0" presId="urn:microsoft.com/office/officeart/2009/3/layout/HorizontalOrganizationChart"/>
    <dgm:cxn modelId="{4986BCD5-723B-4F72-B4D1-4BD4D9D6432F}" srcId="{FB9DF315-88CC-46DA-AA44-7B770A9C85B2}" destId="{22222656-6D48-4087-8E4B-5C8096148332}" srcOrd="0" destOrd="0" parTransId="{832BE7B5-B27E-42F7-9072-28853455D64F}" sibTransId="{16A94092-09B4-4F3D-A922-B0CD3F881616}"/>
    <dgm:cxn modelId="{614BF6D7-3362-4DFD-A1F2-D14AABA24E41}" type="presOf" srcId="{9B662DA5-9BF6-4E11-BFEE-E212DFA56F64}" destId="{430A92C5-B39F-4841-B55A-1FB1C115A686}" srcOrd="0" destOrd="0" presId="urn:microsoft.com/office/officeart/2009/3/layout/HorizontalOrganizationChart"/>
    <dgm:cxn modelId="{EF6BB9D8-4767-4821-9988-19E604A1CCAA}" srcId="{5F6F5682-3046-4220-BE1F-901EFD5B2C5B}" destId="{FB9DF315-88CC-46DA-AA44-7B770A9C85B2}" srcOrd="0" destOrd="0" parTransId="{9BAFE75D-4897-447E-9DFB-0D4F2295482D}" sibTransId="{D400203D-F51F-4721-9F11-AAA24EFC4575}"/>
    <dgm:cxn modelId="{95715AD9-D1C3-4480-AA6E-8B264CB697CA}" type="presOf" srcId="{9BAFE75D-4897-447E-9DFB-0D4F2295482D}" destId="{F043A949-2B0F-4CF8-947C-1823DF25D9F5}" srcOrd="0" destOrd="0" presId="urn:microsoft.com/office/officeart/2009/3/layout/HorizontalOrganizationChart"/>
    <dgm:cxn modelId="{16BFE4DC-4B04-46E5-B513-694642E6CCD3}" type="presOf" srcId="{5F6F5682-3046-4220-BE1F-901EFD5B2C5B}" destId="{449E90F2-6090-4FA5-B6CC-20759082A00A}" srcOrd="0" destOrd="0" presId="urn:microsoft.com/office/officeart/2009/3/layout/HorizontalOrganizationChart"/>
    <dgm:cxn modelId="{1A2605E7-FE65-42AA-B360-090920169301}" type="presOf" srcId="{4DF373A8-8C15-413B-BAD2-1BFEAB4D7D53}" destId="{EE68338B-4519-44BD-84AC-EF93B6F6AE17}" srcOrd="0" destOrd="0" presId="urn:microsoft.com/office/officeart/2009/3/layout/HorizontalOrganizationChart"/>
    <dgm:cxn modelId="{D99A6BED-CCE5-4DE8-8420-C39C0FA4C350}" type="presOf" srcId="{6CE7C6E3-4398-4DD0-B454-50512725E6A3}" destId="{2A68F42E-7106-4C93-8137-C958AB8A413D}" srcOrd="1" destOrd="0" presId="urn:microsoft.com/office/officeart/2009/3/layout/HorizontalOrganizationChart"/>
    <dgm:cxn modelId="{D3D572EF-0DF1-4A08-9E5D-0A6F06BC27AB}" type="presOf" srcId="{FB9DF315-88CC-46DA-AA44-7B770A9C85B2}" destId="{A0DC0AFB-7B8A-45E1-816B-953CF6D94494}" srcOrd="0" destOrd="0" presId="urn:microsoft.com/office/officeart/2009/3/layout/HorizontalOrganizationChart"/>
    <dgm:cxn modelId="{39AEDEFB-7FED-40C0-976F-F67963B90D8D}" srcId="{FB9DF315-88CC-46DA-AA44-7B770A9C85B2}" destId="{2676400C-618E-4128-BAD5-7AAA4B8D82DA}" srcOrd="1" destOrd="0" parTransId="{3927E1E3-71F1-4176-A769-401D1D526973}" sibTransId="{2018C0C7-F576-4785-B17D-E247AB9FFF63}"/>
    <dgm:cxn modelId="{FDDB68ED-1075-4655-9655-68E2C5E49F7D}" type="presParOf" srcId="{4DDBD4E3-6EDD-48A2-9101-3BDBBD3AC559}" destId="{1E35B327-0D01-4A85-8CE2-CAED87C95D02}" srcOrd="0" destOrd="0" presId="urn:microsoft.com/office/officeart/2009/3/layout/HorizontalOrganizationChart"/>
    <dgm:cxn modelId="{D362C6AC-8A84-471D-A3B1-7BF58F679142}" type="presParOf" srcId="{1E35B327-0D01-4A85-8CE2-CAED87C95D02}" destId="{97CA1483-225E-4BAD-9E8A-B5BBE309447A}" srcOrd="0" destOrd="0" presId="urn:microsoft.com/office/officeart/2009/3/layout/HorizontalOrganizationChart"/>
    <dgm:cxn modelId="{F91CDE91-41A1-470A-8D73-267DF798F62B}" type="presParOf" srcId="{97CA1483-225E-4BAD-9E8A-B5BBE309447A}" destId="{449E90F2-6090-4FA5-B6CC-20759082A00A}" srcOrd="0" destOrd="0" presId="urn:microsoft.com/office/officeart/2009/3/layout/HorizontalOrganizationChart"/>
    <dgm:cxn modelId="{41A6908B-C4AB-4AEA-8399-5D326F7A541C}" type="presParOf" srcId="{97CA1483-225E-4BAD-9E8A-B5BBE309447A}" destId="{DC5AEAD7-E39F-4904-AB68-A4F3F917A880}" srcOrd="1" destOrd="0" presId="urn:microsoft.com/office/officeart/2009/3/layout/HorizontalOrganizationChart"/>
    <dgm:cxn modelId="{1ED82AD3-91E9-4B53-847A-9258CE9D71AB}" type="presParOf" srcId="{1E35B327-0D01-4A85-8CE2-CAED87C95D02}" destId="{6FA883A7-8820-487D-8524-DCB87FB4342A}" srcOrd="1" destOrd="0" presId="urn:microsoft.com/office/officeart/2009/3/layout/HorizontalOrganizationChart"/>
    <dgm:cxn modelId="{9B3F1EBC-655F-433E-96B5-09BE3E38D8FD}" type="presParOf" srcId="{6FA883A7-8820-487D-8524-DCB87FB4342A}" destId="{F043A949-2B0F-4CF8-947C-1823DF25D9F5}" srcOrd="0" destOrd="0" presId="urn:microsoft.com/office/officeart/2009/3/layout/HorizontalOrganizationChart"/>
    <dgm:cxn modelId="{0513895E-44C1-4DBE-AB80-A83CCA20C2E1}" type="presParOf" srcId="{6FA883A7-8820-487D-8524-DCB87FB4342A}" destId="{7604CE96-D94C-4201-930B-C21C44D81F4C}" srcOrd="1" destOrd="0" presId="urn:microsoft.com/office/officeart/2009/3/layout/HorizontalOrganizationChart"/>
    <dgm:cxn modelId="{149DF2E0-56A8-44B6-82DA-1956A86BA811}" type="presParOf" srcId="{7604CE96-D94C-4201-930B-C21C44D81F4C}" destId="{057EA6FD-DF29-4418-BEA9-E1C8BA93E705}" srcOrd="0" destOrd="0" presId="urn:microsoft.com/office/officeart/2009/3/layout/HorizontalOrganizationChart"/>
    <dgm:cxn modelId="{251D31AD-4E90-4528-9A12-BE46945F4D8F}" type="presParOf" srcId="{057EA6FD-DF29-4418-BEA9-E1C8BA93E705}" destId="{A0DC0AFB-7B8A-45E1-816B-953CF6D94494}" srcOrd="0" destOrd="0" presId="urn:microsoft.com/office/officeart/2009/3/layout/HorizontalOrganizationChart"/>
    <dgm:cxn modelId="{475DBE98-F438-4FB7-8C80-6DEA3A44389C}" type="presParOf" srcId="{057EA6FD-DF29-4418-BEA9-E1C8BA93E705}" destId="{3220EA70-1116-4B63-800C-E353E44D2DCA}" srcOrd="1" destOrd="0" presId="urn:microsoft.com/office/officeart/2009/3/layout/HorizontalOrganizationChart"/>
    <dgm:cxn modelId="{91C6ACC7-9553-4380-9364-AFB7D4ED92D5}" type="presParOf" srcId="{7604CE96-D94C-4201-930B-C21C44D81F4C}" destId="{633FAC7D-671D-433B-A245-69AB8591B99A}" srcOrd="1" destOrd="0" presId="urn:microsoft.com/office/officeart/2009/3/layout/HorizontalOrganizationChart"/>
    <dgm:cxn modelId="{03D1354F-FF85-4A99-A31D-B67164B87541}" type="presParOf" srcId="{633FAC7D-671D-433B-A245-69AB8591B99A}" destId="{8AAE1450-F383-4040-A575-044876F17EE3}" srcOrd="0" destOrd="0" presId="urn:microsoft.com/office/officeart/2009/3/layout/HorizontalOrganizationChart"/>
    <dgm:cxn modelId="{C2B966CD-CFF3-409C-A16F-35672A8DCD41}" type="presParOf" srcId="{633FAC7D-671D-433B-A245-69AB8591B99A}" destId="{936E6D19-F5B9-4377-ACB5-C331448F86DA}" srcOrd="1" destOrd="0" presId="urn:microsoft.com/office/officeart/2009/3/layout/HorizontalOrganizationChart"/>
    <dgm:cxn modelId="{407EA5DE-9E36-4AAF-BB11-9985F6D2F014}" type="presParOf" srcId="{936E6D19-F5B9-4377-ACB5-C331448F86DA}" destId="{5E2BE998-01B7-40BB-BD8D-EEF1EFF98071}" srcOrd="0" destOrd="0" presId="urn:microsoft.com/office/officeart/2009/3/layout/HorizontalOrganizationChart"/>
    <dgm:cxn modelId="{D58B4183-A1F8-4962-B145-45647C2AE5BB}" type="presParOf" srcId="{5E2BE998-01B7-40BB-BD8D-EEF1EFF98071}" destId="{7D586D70-B57B-4438-87D3-F5F641DF41A0}" srcOrd="0" destOrd="0" presId="urn:microsoft.com/office/officeart/2009/3/layout/HorizontalOrganizationChart"/>
    <dgm:cxn modelId="{E7463189-06FC-4B77-9BB2-28CD870550A7}" type="presParOf" srcId="{5E2BE998-01B7-40BB-BD8D-EEF1EFF98071}" destId="{D65D4A47-D35F-4052-B39B-C63966B8BE73}" srcOrd="1" destOrd="0" presId="urn:microsoft.com/office/officeart/2009/3/layout/HorizontalOrganizationChart"/>
    <dgm:cxn modelId="{376CA00E-2B7E-4259-9876-5AAD6661E80F}" type="presParOf" srcId="{936E6D19-F5B9-4377-ACB5-C331448F86DA}" destId="{CFF0DAD7-759F-4A10-B04F-A82AA23EDB15}" srcOrd="1" destOrd="0" presId="urn:microsoft.com/office/officeart/2009/3/layout/HorizontalOrganizationChart"/>
    <dgm:cxn modelId="{CE562E4A-169A-4F2F-A9DC-D9A7D93D9D37}" type="presParOf" srcId="{936E6D19-F5B9-4377-ACB5-C331448F86DA}" destId="{60F08313-5D8B-48FE-8569-408A32B1AE54}" srcOrd="2" destOrd="0" presId="urn:microsoft.com/office/officeart/2009/3/layout/HorizontalOrganizationChart"/>
    <dgm:cxn modelId="{48CABDA9-EA22-4093-86E9-6614E107E2BF}" type="presParOf" srcId="{633FAC7D-671D-433B-A245-69AB8591B99A}" destId="{E227D144-92BE-4A2B-9114-4F16D70D3A6B}" srcOrd="2" destOrd="0" presId="urn:microsoft.com/office/officeart/2009/3/layout/HorizontalOrganizationChart"/>
    <dgm:cxn modelId="{8C8D6BFC-1243-4D0C-909E-F631494B242F}" type="presParOf" srcId="{633FAC7D-671D-433B-A245-69AB8591B99A}" destId="{53B35CF7-EC9E-407A-A955-ED45CE1FAE34}" srcOrd="3" destOrd="0" presId="urn:microsoft.com/office/officeart/2009/3/layout/HorizontalOrganizationChart"/>
    <dgm:cxn modelId="{9FAC47AF-A97E-42A3-BD2D-83CCF6461E80}" type="presParOf" srcId="{53B35CF7-EC9E-407A-A955-ED45CE1FAE34}" destId="{C608CE9F-809D-4655-B4B4-0E72E664D2EC}" srcOrd="0" destOrd="0" presId="urn:microsoft.com/office/officeart/2009/3/layout/HorizontalOrganizationChart"/>
    <dgm:cxn modelId="{2E690690-08AE-408D-ABBF-0294CAEFC413}" type="presParOf" srcId="{C608CE9F-809D-4655-B4B4-0E72E664D2EC}" destId="{E92D962F-5C8E-4143-81DD-24BADB7E9D16}" srcOrd="0" destOrd="0" presId="urn:microsoft.com/office/officeart/2009/3/layout/HorizontalOrganizationChart"/>
    <dgm:cxn modelId="{BBB3D38F-868D-4EFB-ACAF-99279C4A3AE6}" type="presParOf" srcId="{C608CE9F-809D-4655-B4B4-0E72E664D2EC}" destId="{87A0F735-2553-4155-9508-8D961976EB03}" srcOrd="1" destOrd="0" presId="urn:microsoft.com/office/officeart/2009/3/layout/HorizontalOrganizationChart"/>
    <dgm:cxn modelId="{1A4BC567-2AF3-408A-A0A2-AC940A6620A8}" type="presParOf" srcId="{53B35CF7-EC9E-407A-A955-ED45CE1FAE34}" destId="{4F1F9590-005E-431A-BC94-6E618604FFDE}" srcOrd="1" destOrd="0" presId="urn:microsoft.com/office/officeart/2009/3/layout/HorizontalOrganizationChart"/>
    <dgm:cxn modelId="{60F0F413-F5D1-407A-A374-2331F2D623C8}" type="presParOf" srcId="{53B35CF7-EC9E-407A-A955-ED45CE1FAE34}" destId="{EC6DED2C-D858-43C2-B9A5-20F4415BE36A}" srcOrd="2" destOrd="0" presId="urn:microsoft.com/office/officeart/2009/3/layout/HorizontalOrganizationChart"/>
    <dgm:cxn modelId="{499026B4-3DFB-4BA7-9828-6C54FD4FD97C}" type="presParOf" srcId="{7604CE96-D94C-4201-930B-C21C44D81F4C}" destId="{FC6A75F7-C05E-49EA-9DA1-2AE97A11F924}" srcOrd="2" destOrd="0" presId="urn:microsoft.com/office/officeart/2009/3/layout/HorizontalOrganizationChart"/>
    <dgm:cxn modelId="{A0C8264D-043F-4295-BB64-EAF535031D5D}" type="presParOf" srcId="{6FA883A7-8820-487D-8524-DCB87FB4342A}" destId="{2F4B8BFA-83D1-4E88-B9E7-F65CCDB5FB31}" srcOrd="2" destOrd="0" presId="urn:microsoft.com/office/officeart/2009/3/layout/HorizontalOrganizationChart"/>
    <dgm:cxn modelId="{E61DA2EB-12E3-4DB2-B79E-0B8664A61DF6}" type="presParOf" srcId="{6FA883A7-8820-487D-8524-DCB87FB4342A}" destId="{DD5B5A20-8093-4286-AEF0-D40099880950}" srcOrd="3" destOrd="0" presId="urn:microsoft.com/office/officeart/2009/3/layout/HorizontalOrganizationChart"/>
    <dgm:cxn modelId="{196942E6-7ECE-4295-A56F-4954739682C0}" type="presParOf" srcId="{DD5B5A20-8093-4286-AEF0-D40099880950}" destId="{F9099D4C-1D18-462F-A319-01AE6A58C5C7}" srcOrd="0" destOrd="0" presId="urn:microsoft.com/office/officeart/2009/3/layout/HorizontalOrganizationChart"/>
    <dgm:cxn modelId="{D050FABA-0279-459D-85B2-4E912EA626A7}" type="presParOf" srcId="{F9099D4C-1D18-462F-A319-01AE6A58C5C7}" destId="{B9CC6E84-D67B-4073-A32D-1D3EEA050FF6}" srcOrd="0" destOrd="0" presId="urn:microsoft.com/office/officeart/2009/3/layout/HorizontalOrganizationChart"/>
    <dgm:cxn modelId="{5A2AD969-42AB-4E23-AA5A-C1482F5E2105}" type="presParOf" srcId="{F9099D4C-1D18-462F-A319-01AE6A58C5C7}" destId="{909529A6-02CE-4766-B407-AE211499FC22}" srcOrd="1" destOrd="0" presId="urn:microsoft.com/office/officeart/2009/3/layout/HorizontalOrganizationChart"/>
    <dgm:cxn modelId="{0F64957C-582A-4900-A51B-A52EA5F57E3D}" type="presParOf" srcId="{DD5B5A20-8093-4286-AEF0-D40099880950}" destId="{0E145B0D-9718-4AA8-8A5C-15772DF0D57F}" srcOrd="1" destOrd="0" presId="urn:microsoft.com/office/officeart/2009/3/layout/HorizontalOrganizationChart"/>
    <dgm:cxn modelId="{3D16C451-CBA8-4D36-894A-977C7A5F3A44}" type="presParOf" srcId="{0E145B0D-9718-4AA8-8A5C-15772DF0D57F}" destId="{EE68338B-4519-44BD-84AC-EF93B6F6AE17}" srcOrd="0" destOrd="0" presId="urn:microsoft.com/office/officeart/2009/3/layout/HorizontalOrganizationChart"/>
    <dgm:cxn modelId="{CDDAB774-525D-4C57-BADF-D83B34E7D040}" type="presParOf" srcId="{0E145B0D-9718-4AA8-8A5C-15772DF0D57F}" destId="{A2AD7551-E01A-427D-A8AA-FC44A8444C3D}" srcOrd="1" destOrd="0" presId="urn:microsoft.com/office/officeart/2009/3/layout/HorizontalOrganizationChart"/>
    <dgm:cxn modelId="{7D843071-1937-49A4-B4CC-FB8CE4E07C47}" type="presParOf" srcId="{A2AD7551-E01A-427D-A8AA-FC44A8444C3D}" destId="{CDEDB6D7-D6F4-410B-B354-A20E900718E3}" srcOrd="0" destOrd="0" presId="urn:microsoft.com/office/officeart/2009/3/layout/HorizontalOrganizationChart"/>
    <dgm:cxn modelId="{F1A83679-4AEA-40D2-8CE8-DA9616898C4A}" type="presParOf" srcId="{CDEDB6D7-D6F4-410B-B354-A20E900718E3}" destId="{5B15FC42-9755-417E-A89D-78074B97A54B}" srcOrd="0" destOrd="0" presId="urn:microsoft.com/office/officeart/2009/3/layout/HorizontalOrganizationChart"/>
    <dgm:cxn modelId="{CA6A96EC-DE02-48AD-B717-333B63A6D293}" type="presParOf" srcId="{CDEDB6D7-D6F4-410B-B354-A20E900718E3}" destId="{2A68F42E-7106-4C93-8137-C958AB8A413D}" srcOrd="1" destOrd="0" presId="urn:microsoft.com/office/officeart/2009/3/layout/HorizontalOrganizationChart"/>
    <dgm:cxn modelId="{316549A1-48F2-4D4C-90E0-B1F82D2D2AFB}" type="presParOf" srcId="{A2AD7551-E01A-427D-A8AA-FC44A8444C3D}" destId="{E64DC060-A104-4C03-A0FC-4A3A10933907}" srcOrd="1" destOrd="0" presId="urn:microsoft.com/office/officeart/2009/3/layout/HorizontalOrganizationChart"/>
    <dgm:cxn modelId="{FC1096FD-61A0-4CA6-B2B1-EAE1C471EE38}" type="presParOf" srcId="{A2AD7551-E01A-427D-A8AA-FC44A8444C3D}" destId="{F657F659-DCBD-461F-8BBD-43F7834BF20B}" srcOrd="2" destOrd="0" presId="urn:microsoft.com/office/officeart/2009/3/layout/HorizontalOrganizationChart"/>
    <dgm:cxn modelId="{DE2C7E0D-9B1F-47D6-B123-1C082337DE97}" type="presParOf" srcId="{0E145B0D-9718-4AA8-8A5C-15772DF0D57F}" destId="{CC899DF0-EECF-4C86-91C2-7F9C29B06A57}" srcOrd="2" destOrd="0" presId="urn:microsoft.com/office/officeart/2009/3/layout/HorizontalOrganizationChart"/>
    <dgm:cxn modelId="{1EAE8C22-4A23-4F53-A46F-EA600CE851CE}" type="presParOf" srcId="{0E145B0D-9718-4AA8-8A5C-15772DF0D57F}" destId="{CE37283F-5077-4340-9E51-E3AC3F29C725}" srcOrd="3" destOrd="0" presId="urn:microsoft.com/office/officeart/2009/3/layout/HorizontalOrganizationChart"/>
    <dgm:cxn modelId="{96B46EFF-8C3F-4450-92FF-DCA89F088E68}" type="presParOf" srcId="{CE37283F-5077-4340-9E51-E3AC3F29C725}" destId="{7C3CB1F9-9C45-444A-B798-6EC300CF0B02}" srcOrd="0" destOrd="0" presId="urn:microsoft.com/office/officeart/2009/3/layout/HorizontalOrganizationChart"/>
    <dgm:cxn modelId="{3BCCCEB8-0797-4C9F-8495-690B66A3709D}" type="presParOf" srcId="{7C3CB1F9-9C45-444A-B798-6EC300CF0B02}" destId="{430A92C5-B39F-4841-B55A-1FB1C115A686}" srcOrd="0" destOrd="0" presId="urn:microsoft.com/office/officeart/2009/3/layout/HorizontalOrganizationChart"/>
    <dgm:cxn modelId="{46207501-8C3B-49B9-8A8C-E787BD680957}" type="presParOf" srcId="{7C3CB1F9-9C45-444A-B798-6EC300CF0B02}" destId="{41803B4F-C529-4C86-98A3-D093F61A9E99}" srcOrd="1" destOrd="0" presId="urn:microsoft.com/office/officeart/2009/3/layout/HorizontalOrganizationChart"/>
    <dgm:cxn modelId="{6E03F567-255C-4026-B93C-941D796A66FA}" type="presParOf" srcId="{CE37283F-5077-4340-9E51-E3AC3F29C725}" destId="{92D432AE-7AA1-4817-96AB-615C78BF8C5D}" srcOrd="1" destOrd="0" presId="urn:microsoft.com/office/officeart/2009/3/layout/HorizontalOrganizationChart"/>
    <dgm:cxn modelId="{EBD2FD31-5AAD-45D6-95F4-A3F2B9D23D46}" type="presParOf" srcId="{CE37283F-5077-4340-9E51-E3AC3F29C725}" destId="{79950F92-AAF4-4529-BBAA-4F0EDCA0EEC5}" srcOrd="2" destOrd="0" presId="urn:microsoft.com/office/officeart/2009/3/layout/HorizontalOrganizationChart"/>
    <dgm:cxn modelId="{7FCB1CE5-1B5E-4437-8CB1-39D399188EE8}" type="presParOf" srcId="{DD5B5A20-8093-4286-AEF0-D40099880950}" destId="{A421DBC8-BE14-4298-88C3-6418FE2C4439}" srcOrd="2" destOrd="0" presId="urn:microsoft.com/office/officeart/2009/3/layout/HorizontalOrganizationChart"/>
    <dgm:cxn modelId="{37C09DE3-A224-4986-8085-4D30F63943A3}" type="presParOf" srcId="{1E35B327-0D01-4A85-8CE2-CAED87C95D02}" destId="{898A3B66-8600-4293-BA3F-E8AD825544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62026-5E8D-4479-9195-A039CB03A845}">
      <dsp:nvSpPr>
        <dsp:cNvPr id="0" name=""/>
        <dsp:cNvSpPr/>
      </dsp:nvSpPr>
      <dsp:spPr>
        <a:xfrm>
          <a:off x="3341022" y="2709349"/>
          <a:ext cx="303601" cy="326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1800" y="0"/>
              </a:lnTo>
              <a:lnTo>
                <a:pt x="151800" y="326371"/>
              </a:lnTo>
              <a:lnTo>
                <a:pt x="303601" y="32637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96835-193D-4E20-B370-C60395188168}">
      <dsp:nvSpPr>
        <dsp:cNvPr id="0" name=""/>
        <dsp:cNvSpPr/>
      </dsp:nvSpPr>
      <dsp:spPr>
        <a:xfrm>
          <a:off x="3341022" y="2382978"/>
          <a:ext cx="303601" cy="326371"/>
        </a:xfrm>
        <a:custGeom>
          <a:avLst/>
          <a:gdLst/>
          <a:ahLst/>
          <a:cxnLst/>
          <a:rect l="0" t="0" r="0" b="0"/>
          <a:pathLst>
            <a:path>
              <a:moveTo>
                <a:pt x="0" y="326371"/>
              </a:moveTo>
              <a:lnTo>
                <a:pt x="151800" y="326371"/>
              </a:lnTo>
              <a:lnTo>
                <a:pt x="151800" y="0"/>
              </a:lnTo>
              <a:lnTo>
                <a:pt x="303601" y="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61889-4D19-4261-887A-6BD23B012B2E}">
      <dsp:nvSpPr>
        <dsp:cNvPr id="0" name=""/>
        <dsp:cNvSpPr/>
      </dsp:nvSpPr>
      <dsp:spPr>
        <a:xfrm>
          <a:off x="1519412" y="2056606"/>
          <a:ext cx="303601" cy="652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1800" y="0"/>
              </a:lnTo>
              <a:lnTo>
                <a:pt x="151800" y="652743"/>
              </a:lnTo>
              <a:lnTo>
                <a:pt x="303601" y="65274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1B241-C5DF-4245-9DC4-EB4DB4D2C00E}">
      <dsp:nvSpPr>
        <dsp:cNvPr id="0" name=""/>
        <dsp:cNvSpPr/>
      </dsp:nvSpPr>
      <dsp:spPr>
        <a:xfrm>
          <a:off x="3341022" y="1403863"/>
          <a:ext cx="303601" cy="326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1800" y="0"/>
              </a:lnTo>
              <a:lnTo>
                <a:pt x="151800" y="326371"/>
              </a:lnTo>
              <a:lnTo>
                <a:pt x="303601" y="326371"/>
              </a:lnTo>
            </a:path>
          </a:pathLst>
        </a:custGeom>
        <a:noFill/>
        <a:ln w="25400" cap="flat" cmpd="sng" algn="ctr">
          <a:solidFill>
            <a:srgbClr val="70AD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2FB49-89DA-4C95-9F0F-4DB92878B64D}">
      <dsp:nvSpPr>
        <dsp:cNvPr id="0" name=""/>
        <dsp:cNvSpPr/>
      </dsp:nvSpPr>
      <dsp:spPr>
        <a:xfrm>
          <a:off x="3341022" y="1077491"/>
          <a:ext cx="303601" cy="326371"/>
        </a:xfrm>
        <a:custGeom>
          <a:avLst/>
          <a:gdLst/>
          <a:ahLst/>
          <a:cxnLst/>
          <a:rect l="0" t="0" r="0" b="0"/>
          <a:pathLst>
            <a:path>
              <a:moveTo>
                <a:pt x="0" y="326371"/>
              </a:moveTo>
              <a:lnTo>
                <a:pt x="151800" y="326371"/>
              </a:lnTo>
              <a:lnTo>
                <a:pt x="151800" y="0"/>
              </a:lnTo>
              <a:lnTo>
                <a:pt x="303601" y="0"/>
              </a:lnTo>
            </a:path>
          </a:pathLst>
        </a:custGeom>
        <a:noFill/>
        <a:ln w="25400" cap="flat" cmpd="sng" algn="ctr">
          <a:solidFill>
            <a:srgbClr val="70AD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8AE18-D6A8-423B-BB47-F9BDBB86CE31}">
      <dsp:nvSpPr>
        <dsp:cNvPr id="0" name=""/>
        <dsp:cNvSpPr/>
      </dsp:nvSpPr>
      <dsp:spPr>
        <a:xfrm>
          <a:off x="1519412" y="1403863"/>
          <a:ext cx="303601" cy="652743"/>
        </a:xfrm>
        <a:custGeom>
          <a:avLst/>
          <a:gdLst/>
          <a:ahLst/>
          <a:cxnLst/>
          <a:rect l="0" t="0" r="0" b="0"/>
          <a:pathLst>
            <a:path>
              <a:moveTo>
                <a:pt x="0" y="652743"/>
              </a:moveTo>
              <a:lnTo>
                <a:pt x="151800" y="652743"/>
              </a:lnTo>
              <a:lnTo>
                <a:pt x="151800" y="0"/>
              </a:lnTo>
              <a:lnTo>
                <a:pt x="303601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DDBF-C4E9-434B-B7CE-2BF974C73B1E}">
      <dsp:nvSpPr>
        <dsp:cNvPr id="0" name=""/>
        <dsp:cNvSpPr/>
      </dsp:nvSpPr>
      <dsp:spPr>
        <a:xfrm>
          <a:off x="1404" y="1825110"/>
          <a:ext cx="1518007" cy="462992"/>
        </a:xfrm>
        <a:prstGeom prst="rect">
          <a:avLst/>
        </a:prstGeom>
        <a:solidFill>
          <a:srgbClr val="EEB50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1404" y="1825110"/>
        <a:ext cx="1518007" cy="462992"/>
      </dsp:txXfrm>
    </dsp:sp>
    <dsp:sp modelId="{6BCFF626-F59D-41DD-9F93-8333C9BF98E6}">
      <dsp:nvSpPr>
        <dsp:cNvPr id="0" name=""/>
        <dsp:cNvSpPr/>
      </dsp:nvSpPr>
      <dsp:spPr>
        <a:xfrm>
          <a:off x="1823014" y="1172366"/>
          <a:ext cx="1518007" cy="4629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Continuous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1823014" y="1172366"/>
        <a:ext cx="1518007" cy="462992"/>
      </dsp:txXfrm>
    </dsp:sp>
    <dsp:sp modelId="{14C50B5D-D8D8-4DE3-8159-F8F713DCF106}">
      <dsp:nvSpPr>
        <dsp:cNvPr id="0" name=""/>
        <dsp:cNvSpPr/>
      </dsp:nvSpPr>
      <dsp:spPr>
        <a:xfrm>
          <a:off x="3644624" y="845995"/>
          <a:ext cx="2192018" cy="462992"/>
        </a:xfrm>
        <a:prstGeom prst="rect">
          <a:avLst/>
        </a:prstGeom>
        <a:solidFill>
          <a:srgbClr val="92D05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Unconstrained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3644624" y="845995"/>
        <a:ext cx="2192018" cy="462992"/>
      </dsp:txXfrm>
    </dsp:sp>
    <dsp:sp modelId="{8D1F47F8-5E59-4818-879F-5C1C37135DC8}">
      <dsp:nvSpPr>
        <dsp:cNvPr id="0" name=""/>
        <dsp:cNvSpPr/>
      </dsp:nvSpPr>
      <dsp:spPr>
        <a:xfrm>
          <a:off x="3644624" y="1498738"/>
          <a:ext cx="2192018" cy="462992"/>
        </a:xfrm>
        <a:prstGeom prst="rect">
          <a:avLst/>
        </a:prstGeom>
        <a:solidFill>
          <a:srgbClr val="92D05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Constrained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3644624" y="1498738"/>
        <a:ext cx="2192018" cy="462992"/>
      </dsp:txXfrm>
    </dsp:sp>
    <dsp:sp modelId="{276BB02C-8472-41FF-8FA5-574C99B0AD41}">
      <dsp:nvSpPr>
        <dsp:cNvPr id="0" name=""/>
        <dsp:cNvSpPr/>
      </dsp:nvSpPr>
      <dsp:spPr>
        <a:xfrm>
          <a:off x="1823014" y="2477853"/>
          <a:ext cx="1518007" cy="46299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Discrete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1823014" y="2477853"/>
        <a:ext cx="1518007" cy="462992"/>
      </dsp:txXfrm>
    </dsp:sp>
    <dsp:sp modelId="{5AB603BA-ECEA-4185-BDDA-96BA4F7274BC}">
      <dsp:nvSpPr>
        <dsp:cNvPr id="0" name=""/>
        <dsp:cNvSpPr/>
      </dsp:nvSpPr>
      <dsp:spPr>
        <a:xfrm>
          <a:off x="3644624" y="2151481"/>
          <a:ext cx="2192018" cy="46299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Integer programming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3644624" y="2151481"/>
        <a:ext cx="2192018" cy="462992"/>
      </dsp:txXfrm>
    </dsp:sp>
    <dsp:sp modelId="{2D900C70-227C-4F9D-A00D-9CD949DEC84D}">
      <dsp:nvSpPr>
        <dsp:cNvPr id="0" name=""/>
        <dsp:cNvSpPr/>
      </dsp:nvSpPr>
      <dsp:spPr>
        <a:xfrm>
          <a:off x="3644624" y="2804225"/>
          <a:ext cx="2219783" cy="462992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>
              <a:latin typeface="Open Sans" pitchFamily="2" charset="0"/>
              <a:ea typeface="Open Sans" pitchFamily="2" charset="0"/>
              <a:cs typeface="Open Sans" pitchFamily="2" charset="0"/>
            </a:rPr>
            <a:t>Combinatorial </a:t>
          </a:r>
          <a:r>
            <a:rPr lang="en-US" sz="16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6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3644624" y="2804225"/>
        <a:ext cx="2219783" cy="46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62026-5E8D-4479-9195-A039CB03A845}">
      <dsp:nvSpPr>
        <dsp:cNvPr id="0" name=""/>
        <dsp:cNvSpPr/>
      </dsp:nvSpPr>
      <dsp:spPr>
        <a:xfrm>
          <a:off x="4798636" y="2953744"/>
          <a:ext cx="436056" cy="46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028" y="0"/>
              </a:lnTo>
              <a:lnTo>
                <a:pt x="218028" y="468760"/>
              </a:lnTo>
              <a:lnTo>
                <a:pt x="436056" y="46876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96835-193D-4E20-B370-C60395188168}">
      <dsp:nvSpPr>
        <dsp:cNvPr id="0" name=""/>
        <dsp:cNvSpPr/>
      </dsp:nvSpPr>
      <dsp:spPr>
        <a:xfrm>
          <a:off x="4798636" y="2484984"/>
          <a:ext cx="436056" cy="468760"/>
        </a:xfrm>
        <a:custGeom>
          <a:avLst/>
          <a:gdLst/>
          <a:ahLst/>
          <a:cxnLst/>
          <a:rect l="0" t="0" r="0" b="0"/>
          <a:pathLst>
            <a:path>
              <a:moveTo>
                <a:pt x="0" y="468760"/>
              </a:moveTo>
              <a:lnTo>
                <a:pt x="218028" y="468760"/>
              </a:lnTo>
              <a:lnTo>
                <a:pt x="218028" y="0"/>
              </a:lnTo>
              <a:lnTo>
                <a:pt x="436056" y="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61889-4D19-4261-887A-6BD23B012B2E}">
      <dsp:nvSpPr>
        <dsp:cNvPr id="0" name=""/>
        <dsp:cNvSpPr/>
      </dsp:nvSpPr>
      <dsp:spPr>
        <a:xfrm>
          <a:off x="2182298" y="2016224"/>
          <a:ext cx="436056" cy="937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028" y="0"/>
              </a:lnTo>
              <a:lnTo>
                <a:pt x="218028" y="937520"/>
              </a:lnTo>
              <a:lnTo>
                <a:pt x="436056" y="937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1B241-C5DF-4245-9DC4-EB4DB4D2C00E}">
      <dsp:nvSpPr>
        <dsp:cNvPr id="0" name=""/>
        <dsp:cNvSpPr/>
      </dsp:nvSpPr>
      <dsp:spPr>
        <a:xfrm>
          <a:off x="4798636" y="1078703"/>
          <a:ext cx="436056" cy="46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028" y="0"/>
              </a:lnTo>
              <a:lnTo>
                <a:pt x="218028" y="468760"/>
              </a:lnTo>
              <a:lnTo>
                <a:pt x="436056" y="468760"/>
              </a:lnTo>
            </a:path>
          </a:pathLst>
        </a:custGeom>
        <a:noFill/>
        <a:ln w="25400" cap="flat" cmpd="sng" algn="ctr">
          <a:solidFill>
            <a:srgbClr val="70AD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2FB49-89DA-4C95-9F0F-4DB92878B64D}">
      <dsp:nvSpPr>
        <dsp:cNvPr id="0" name=""/>
        <dsp:cNvSpPr/>
      </dsp:nvSpPr>
      <dsp:spPr>
        <a:xfrm>
          <a:off x="4798636" y="609942"/>
          <a:ext cx="436056" cy="468760"/>
        </a:xfrm>
        <a:custGeom>
          <a:avLst/>
          <a:gdLst/>
          <a:ahLst/>
          <a:cxnLst/>
          <a:rect l="0" t="0" r="0" b="0"/>
          <a:pathLst>
            <a:path>
              <a:moveTo>
                <a:pt x="0" y="468760"/>
              </a:moveTo>
              <a:lnTo>
                <a:pt x="218028" y="468760"/>
              </a:lnTo>
              <a:lnTo>
                <a:pt x="218028" y="0"/>
              </a:lnTo>
              <a:lnTo>
                <a:pt x="436056" y="0"/>
              </a:lnTo>
            </a:path>
          </a:pathLst>
        </a:custGeom>
        <a:noFill/>
        <a:ln w="25400" cap="flat" cmpd="sng" algn="ctr">
          <a:solidFill>
            <a:srgbClr val="70AD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8AE18-D6A8-423B-BB47-F9BDBB86CE31}">
      <dsp:nvSpPr>
        <dsp:cNvPr id="0" name=""/>
        <dsp:cNvSpPr/>
      </dsp:nvSpPr>
      <dsp:spPr>
        <a:xfrm>
          <a:off x="2182298" y="1078703"/>
          <a:ext cx="436056" cy="937520"/>
        </a:xfrm>
        <a:custGeom>
          <a:avLst/>
          <a:gdLst/>
          <a:ahLst/>
          <a:cxnLst/>
          <a:rect l="0" t="0" r="0" b="0"/>
          <a:pathLst>
            <a:path>
              <a:moveTo>
                <a:pt x="0" y="937520"/>
              </a:moveTo>
              <a:lnTo>
                <a:pt x="218028" y="937520"/>
              </a:lnTo>
              <a:lnTo>
                <a:pt x="218028" y="0"/>
              </a:lnTo>
              <a:lnTo>
                <a:pt x="43605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DDBF-C4E9-434B-B7CE-2BF974C73B1E}">
      <dsp:nvSpPr>
        <dsp:cNvPr id="0" name=""/>
        <dsp:cNvSpPr/>
      </dsp:nvSpPr>
      <dsp:spPr>
        <a:xfrm>
          <a:off x="2017" y="1683731"/>
          <a:ext cx="2180281" cy="664985"/>
        </a:xfrm>
        <a:prstGeom prst="rect">
          <a:avLst/>
        </a:prstGeom>
        <a:solidFill>
          <a:srgbClr val="EEB50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2017" y="1683731"/>
        <a:ext cx="2180281" cy="664985"/>
      </dsp:txXfrm>
    </dsp:sp>
    <dsp:sp modelId="{6BCFF626-F59D-41DD-9F93-8333C9BF98E6}">
      <dsp:nvSpPr>
        <dsp:cNvPr id="0" name=""/>
        <dsp:cNvSpPr/>
      </dsp:nvSpPr>
      <dsp:spPr>
        <a:xfrm>
          <a:off x="2618355" y="746210"/>
          <a:ext cx="2180281" cy="66498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Continuous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2618355" y="746210"/>
        <a:ext cx="2180281" cy="664985"/>
      </dsp:txXfrm>
    </dsp:sp>
    <dsp:sp modelId="{14C50B5D-D8D8-4DE3-8159-F8F713DCF106}">
      <dsp:nvSpPr>
        <dsp:cNvPr id="0" name=""/>
        <dsp:cNvSpPr/>
      </dsp:nvSpPr>
      <dsp:spPr>
        <a:xfrm>
          <a:off x="5234692" y="277449"/>
          <a:ext cx="3148347" cy="664985"/>
        </a:xfrm>
        <a:prstGeom prst="rect">
          <a:avLst/>
        </a:prstGeom>
        <a:solidFill>
          <a:srgbClr val="92D05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Unconstrained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5234692" y="277449"/>
        <a:ext cx="3148347" cy="664985"/>
      </dsp:txXfrm>
    </dsp:sp>
    <dsp:sp modelId="{8D1F47F8-5E59-4818-879F-5C1C37135DC8}">
      <dsp:nvSpPr>
        <dsp:cNvPr id="0" name=""/>
        <dsp:cNvSpPr/>
      </dsp:nvSpPr>
      <dsp:spPr>
        <a:xfrm>
          <a:off x="5234692" y="1214970"/>
          <a:ext cx="3148347" cy="664985"/>
        </a:xfrm>
        <a:prstGeom prst="rect">
          <a:avLst/>
        </a:prstGeom>
        <a:solidFill>
          <a:srgbClr val="92D050"/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Constrained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5234692" y="1214970"/>
        <a:ext cx="3148347" cy="664985"/>
      </dsp:txXfrm>
    </dsp:sp>
    <dsp:sp modelId="{276BB02C-8472-41FF-8FA5-574C99B0AD41}">
      <dsp:nvSpPr>
        <dsp:cNvPr id="0" name=""/>
        <dsp:cNvSpPr/>
      </dsp:nvSpPr>
      <dsp:spPr>
        <a:xfrm>
          <a:off x="2618355" y="2621251"/>
          <a:ext cx="2180281" cy="664985"/>
        </a:xfrm>
        <a:prstGeom prst="rect">
          <a:avLst/>
        </a:prstGeom>
        <a:solidFill>
          <a:schemeClr val="bg1">
            <a:lumMod val="85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Discrete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2618355" y="2621251"/>
        <a:ext cx="2180281" cy="664985"/>
      </dsp:txXfrm>
    </dsp:sp>
    <dsp:sp modelId="{5AB603BA-ECEA-4185-BDDA-96BA4F7274BC}">
      <dsp:nvSpPr>
        <dsp:cNvPr id="0" name=""/>
        <dsp:cNvSpPr/>
      </dsp:nvSpPr>
      <dsp:spPr>
        <a:xfrm>
          <a:off x="5234692" y="2152491"/>
          <a:ext cx="3148347" cy="664985"/>
        </a:xfrm>
        <a:prstGeom prst="rect">
          <a:avLst/>
        </a:prstGeom>
        <a:solidFill>
          <a:schemeClr val="bg1">
            <a:lumMod val="85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Integer programming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5234692" y="2152491"/>
        <a:ext cx="3148347" cy="664985"/>
      </dsp:txXfrm>
    </dsp:sp>
    <dsp:sp modelId="{2D900C70-227C-4F9D-A00D-9CD949DEC84D}">
      <dsp:nvSpPr>
        <dsp:cNvPr id="0" name=""/>
        <dsp:cNvSpPr/>
      </dsp:nvSpPr>
      <dsp:spPr>
        <a:xfrm>
          <a:off x="5234692" y="3090012"/>
          <a:ext cx="3188224" cy="664985"/>
        </a:xfrm>
        <a:prstGeom prst="rect">
          <a:avLst/>
        </a:prstGeom>
        <a:solidFill>
          <a:schemeClr val="bg1">
            <a:lumMod val="85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>
              <a:latin typeface="Open Sans" pitchFamily="2" charset="0"/>
              <a:ea typeface="Open Sans" pitchFamily="2" charset="0"/>
              <a:cs typeface="Open Sans" pitchFamily="2" charset="0"/>
            </a:rPr>
            <a:t>Combinatorial </a:t>
          </a:r>
          <a:r>
            <a:rPr lang="en-US" sz="1800" kern="1200" baseline="0" dirty="0">
              <a:latin typeface="Open Sans" pitchFamily="2" charset="0"/>
              <a:ea typeface="Open Sans" pitchFamily="2" charset="0"/>
              <a:cs typeface="Open Sans" pitchFamily="2" charset="0"/>
            </a:rPr>
            <a:t>optimization</a:t>
          </a:r>
          <a:endParaRPr lang="en-US" sz="1800" kern="1200" dirty="0">
            <a:latin typeface="Open Sans" pitchFamily="2" charset="0"/>
            <a:ea typeface="Open Sans" pitchFamily="2" charset="0"/>
            <a:cs typeface="Open Sans" pitchFamily="2" charset="0"/>
          </a:endParaRPr>
        </a:p>
      </dsp:txBody>
      <dsp:txXfrm>
        <a:off x="5234692" y="3090012"/>
        <a:ext cx="3188224" cy="664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99DF0-EECF-4C86-91C2-7F9C29B06A57}">
      <dsp:nvSpPr>
        <dsp:cNvPr id="0" name=""/>
        <dsp:cNvSpPr/>
      </dsp:nvSpPr>
      <dsp:spPr>
        <a:xfrm>
          <a:off x="7536635" y="4041536"/>
          <a:ext cx="658048" cy="707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024" y="0"/>
              </a:lnTo>
              <a:lnTo>
                <a:pt x="329024" y="707402"/>
              </a:lnTo>
              <a:lnTo>
                <a:pt x="658048" y="7074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8338B-4519-44BD-84AC-EF93B6F6AE17}">
      <dsp:nvSpPr>
        <dsp:cNvPr id="0" name=""/>
        <dsp:cNvSpPr/>
      </dsp:nvSpPr>
      <dsp:spPr>
        <a:xfrm>
          <a:off x="7536635" y="3334134"/>
          <a:ext cx="658048" cy="707402"/>
        </a:xfrm>
        <a:custGeom>
          <a:avLst/>
          <a:gdLst/>
          <a:ahLst/>
          <a:cxnLst/>
          <a:rect l="0" t="0" r="0" b="0"/>
          <a:pathLst>
            <a:path>
              <a:moveTo>
                <a:pt x="0" y="707402"/>
              </a:moveTo>
              <a:lnTo>
                <a:pt x="329024" y="707402"/>
              </a:lnTo>
              <a:lnTo>
                <a:pt x="329024" y="0"/>
              </a:lnTo>
              <a:lnTo>
                <a:pt x="658048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8BFA-83D1-4E88-B9E7-F65CCDB5FB31}">
      <dsp:nvSpPr>
        <dsp:cNvPr id="0" name=""/>
        <dsp:cNvSpPr/>
      </dsp:nvSpPr>
      <dsp:spPr>
        <a:xfrm>
          <a:off x="3588343" y="2626732"/>
          <a:ext cx="658048" cy="141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263" y="0"/>
              </a:lnTo>
              <a:lnTo>
                <a:pt x="259263" y="1393543"/>
              </a:lnTo>
              <a:lnTo>
                <a:pt x="518527" y="1393543"/>
              </a:lnTo>
            </a:path>
          </a:pathLst>
        </a:custGeom>
        <a:noFill/>
        <a:ln w="254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7D144-92BE-4A2B-9114-4F16D70D3A6B}">
      <dsp:nvSpPr>
        <dsp:cNvPr id="0" name=""/>
        <dsp:cNvSpPr/>
      </dsp:nvSpPr>
      <dsp:spPr>
        <a:xfrm>
          <a:off x="7536635" y="1211927"/>
          <a:ext cx="658048" cy="707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024" y="0"/>
              </a:lnTo>
              <a:lnTo>
                <a:pt x="329024" y="707402"/>
              </a:lnTo>
              <a:lnTo>
                <a:pt x="658048" y="707402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E1450-F383-4040-A575-044876F17EE3}">
      <dsp:nvSpPr>
        <dsp:cNvPr id="0" name=""/>
        <dsp:cNvSpPr/>
      </dsp:nvSpPr>
      <dsp:spPr>
        <a:xfrm>
          <a:off x="7536635" y="504524"/>
          <a:ext cx="658048" cy="707402"/>
        </a:xfrm>
        <a:custGeom>
          <a:avLst/>
          <a:gdLst/>
          <a:ahLst/>
          <a:cxnLst/>
          <a:rect l="0" t="0" r="0" b="0"/>
          <a:pathLst>
            <a:path>
              <a:moveTo>
                <a:pt x="0" y="707402"/>
              </a:moveTo>
              <a:lnTo>
                <a:pt x="329024" y="707402"/>
              </a:lnTo>
              <a:lnTo>
                <a:pt x="329024" y="0"/>
              </a:lnTo>
              <a:lnTo>
                <a:pt x="658048" y="0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A949-2B0F-4CF8-947C-1823DF25D9F5}">
      <dsp:nvSpPr>
        <dsp:cNvPr id="0" name=""/>
        <dsp:cNvSpPr/>
      </dsp:nvSpPr>
      <dsp:spPr>
        <a:xfrm>
          <a:off x="3588343" y="1211927"/>
          <a:ext cx="658048" cy="1414804"/>
        </a:xfrm>
        <a:custGeom>
          <a:avLst/>
          <a:gdLst/>
          <a:ahLst/>
          <a:cxnLst/>
          <a:rect l="0" t="0" r="0" b="0"/>
          <a:pathLst>
            <a:path>
              <a:moveTo>
                <a:pt x="0" y="1414804"/>
              </a:moveTo>
              <a:lnTo>
                <a:pt x="329024" y="1414804"/>
              </a:lnTo>
              <a:lnTo>
                <a:pt x="329024" y="0"/>
              </a:lnTo>
              <a:lnTo>
                <a:pt x="658048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E90F2-6090-4FA5-B6CC-20759082A00A}">
      <dsp:nvSpPr>
        <dsp:cNvPr id="0" name=""/>
        <dsp:cNvSpPr/>
      </dsp:nvSpPr>
      <dsp:spPr>
        <a:xfrm>
          <a:off x="298099" y="2124969"/>
          <a:ext cx="3290243" cy="1003524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635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</a:rPr>
            <a:t>Solving continuous optimization methods</a:t>
          </a:r>
        </a:p>
      </dsp:txBody>
      <dsp:txXfrm>
        <a:off x="298099" y="2124969"/>
        <a:ext cx="3290243" cy="1003524"/>
      </dsp:txXfrm>
    </dsp:sp>
    <dsp:sp modelId="{A0DC0AFB-7B8A-45E1-816B-953CF6D94494}">
      <dsp:nvSpPr>
        <dsp:cNvPr id="0" name=""/>
        <dsp:cNvSpPr/>
      </dsp:nvSpPr>
      <dsp:spPr>
        <a:xfrm>
          <a:off x="4246391" y="710165"/>
          <a:ext cx="3290243" cy="10035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Differentiable functions</a:t>
          </a:r>
        </a:p>
      </dsp:txBody>
      <dsp:txXfrm>
        <a:off x="4246391" y="710165"/>
        <a:ext cx="3290243" cy="1003524"/>
      </dsp:txXfrm>
    </dsp:sp>
    <dsp:sp modelId="{7D586D70-B57B-4438-87D3-F5F641DF41A0}">
      <dsp:nvSpPr>
        <dsp:cNvPr id="0" name=""/>
        <dsp:cNvSpPr/>
      </dsp:nvSpPr>
      <dsp:spPr>
        <a:xfrm>
          <a:off x="8194683" y="2762"/>
          <a:ext cx="3290243" cy="100352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Hessian matrix or </a:t>
          </a:r>
          <a:r>
            <a:rPr lang="en-US" sz="1800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second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 derivative</a:t>
          </a:r>
        </a:p>
      </dsp:txBody>
      <dsp:txXfrm>
        <a:off x="8194683" y="2762"/>
        <a:ext cx="3290243" cy="1003524"/>
      </dsp:txXfrm>
    </dsp:sp>
    <dsp:sp modelId="{E92D962F-5C8E-4143-81DD-24BADB7E9D16}">
      <dsp:nvSpPr>
        <dsp:cNvPr id="0" name=""/>
        <dsp:cNvSpPr/>
      </dsp:nvSpPr>
      <dsp:spPr>
        <a:xfrm>
          <a:off x="8194683" y="1417567"/>
          <a:ext cx="3290243" cy="100352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Gradient or </a:t>
          </a:r>
          <a:r>
            <a:rPr lang="en-US" sz="1800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first</a:t>
          </a:r>
          <a:r>
            <a:rPr lang="th-TH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 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derivative</a:t>
          </a:r>
        </a:p>
      </dsp:txBody>
      <dsp:txXfrm>
        <a:off x="8194683" y="1417567"/>
        <a:ext cx="3290243" cy="1003524"/>
      </dsp:txXfrm>
    </dsp:sp>
    <dsp:sp modelId="{B9CC6E84-D67B-4073-A32D-1D3EEA050FF6}">
      <dsp:nvSpPr>
        <dsp:cNvPr id="0" name=""/>
        <dsp:cNvSpPr/>
      </dsp:nvSpPr>
      <dsp:spPr>
        <a:xfrm>
          <a:off x="4246391" y="3539774"/>
          <a:ext cx="3290243" cy="100352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rgbClr val="FF0000"/>
              </a:solidFill>
              <a:latin typeface="Open Sans"/>
              <a:ea typeface="+mn-ea"/>
              <a:cs typeface="Open Sans"/>
            </a:rPr>
            <a:t>Non</a:t>
          </a:r>
          <a:r>
            <a:rPr lang="en-US" sz="1800" kern="1200" dirty="0">
              <a:solidFill>
                <a:prstClr val="white"/>
              </a:solidFill>
              <a:latin typeface="Open Sans"/>
              <a:ea typeface="+mn-ea"/>
              <a:cs typeface="Open Sans"/>
            </a:rPr>
            <a:t>differentiable functions</a:t>
          </a:r>
        </a:p>
      </dsp:txBody>
      <dsp:txXfrm>
        <a:off x="4246391" y="3539774"/>
        <a:ext cx="3290243" cy="1003524"/>
      </dsp:txXfrm>
    </dsp:sp>
    <dsp:sp modelId="{5B15FC42-9755-417E-A89D-78074B97A54B}">
      <dsp:nvSpPr>
        <dsp:cNvPr id="0" name=""/>
        <dsp:cNvSpPr/>
      </dsp:nvSpPr>
      <dsp:spPr>
        <a:xfrm>
          <a:off x="8194683" y="2832372"/>
          <a:ext cx="3290243" cy="10035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</a:rPr>
            <a:t>Direct algorithms</a:t>
          </a:r>
        </a:p>
      </dsp:txBody>
      <dsp:txXfrm>
        <a:off x="8194683" y="2832372"/>
        <a:ext cx="3290243" cy="1003524"/>
      </dsp:txXfrm>
    </dsp:sp>
    <dsp:sp modelId="{430A92C5-B39F-4841-B55A-1FB1C115A686}">
      <dsp:nvSpPr>
        <dsp:cNvPr id="0" name=""/>
        <dsp:cNvSpPr/>
      </dsp:nvSpPr>
      <dsp:spPr>
        <a:xfrm>
          <a:off x="8194683" y="4247176"/>
          <a:ext cx="3290243" cy="10035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</a:rPr>
            <a:t>Population-based </a:t>
          </a:r>
          <a:br>
            <a:rPr lang="en-US" sz="1800" kern="1200" dirty="0">
              <a:latin typeface="+mj-lt"/>
            </a:rPr>
          </a:br>
          <a:r>
            <a:rPr lang="en-US" sz="1800" kern="1200" dirty="0">
              <a:latin typeface="+mj-lt"/>
            </a:rPr>
            <a:t>stochastic algorithms</a:t>
          </a:r>
        </a:p>
      </dsp:txBody>
      <dsp:txXfrm>
        <a:off x="8194683" y="4247176"/>
        <a:ext cx="3290243" cy="1003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1913" y="1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403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1913" y="9448403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191CBC60-AD7D-4ED2-A6AA-5FC02AEA71E5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683391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1913" y="1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30988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686" y="4724201"/>
            <a:ext cx="4997768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403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1913" y="9448403"/>
            <a:ext cx="2953226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4260" tIns="49015" rIns="94260" bIns="4901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D1467E30-D249-4B64-BF72-51B353E625C2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618789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129D4-5D72-4584-862D-F627A7E78DF4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68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129D4-5D72-4584-862D-F627A7E78DF4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2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129D4-5D72-4584-862D-F627A7E78DF4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72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67E30-D249-4B64-BF72-51B353E625C2}" type="slidenum">
              <a:rPr lang="en-US" altLang="th-TH" smtClean="0"/>
              <a:pPr/>
              <a:t>43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4306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8" y="4390572"/>
            <a:ext cx="5893364" cy="1399726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 sz="28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26" y="5858001"/>
            <a:ext cx="7171410" cy="748104"/>
          </a:xfrm>
        </p:spPr>
        <p:txBody>
          <a:bodyPr anchor="ctr" anchorCtr="0">
            <a:normAutofit/>
          </a:bodyPr>
          <a:lstStyle>
            <a:lvl1pPr marL="0" indent="0" algn="l">
              <a:spcBef>
                <a:spcPts val="30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9336134" y="80379"/>
            <a:ext cx="2759618" cy="208705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30628" y="2204864"/>
            <a:ext cx="2759618" cy="2087050"/>
          </a:xfrm>
          <a:prstGeom prst="rect">
            <a:avLst/>
          </a:prstGeom>
          <a:solidFill>
            <a:srgbClr val="57A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628" y="72864"/>
            <a:ext cx="2759618" cy="208705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9336134" y="2204864"/>
            <a:ext cx="2759618" cy="2087050"/>
          </a:xfrm>
          <a:prstGeom prst="rect">
            <a:avLst/>
          </a:prstGeom>
          <a:solidFill>
            <a:srgbClr val="FB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6285168" y="4406402"/>
            <a:ext cx="5619962" cy="13838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120000"/>
              </a:lnSpc>
              <a:spcAft>
                <a:spcPts val="0"/>
              </a:spcAft>
            </a:pPr>
            <a:r>
              <a:rPr lang="en-US" sz="3200" dirty="0"/>
              <a:t>CSS 341 Introduction to </a:t>
            </a:r>
            <a:br>
              <a:rPr lang="en-US" sz="2800" dirty="0"/>
            </a:br>
            <a:r>
              <a:rPr lang="en-US" sz="4000" dirty="0"/>
              <a:t>Data Science</a:t>
            </a:r>
            <a:endParaRPr lang="en-US" sz="2800" i="1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6285169" y="5790298"/>
            <a:ext cx="5619961" cy="7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2400" dirty="0" err="1">
                <a:solidFill>
                  <a:srgbClr val="00B0F0"/>
                </a:solidFill>
              </a:rPr>
              <a:t>Chukiat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Worasucheep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0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al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74872E6-08BF-485B-A10D-EC1A98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1100" y="6423585"/>
            <a:ext cx="1361141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94578A-C709-860F-14AB-9EFE10A1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737756"/>
            <a:ext cx="11825117" cy="26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16B3C3-B606-6C09-8C95-A1ED8F84E9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6254" y="3429000"/>
            <a:ext cx="11825117" cy="290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ectangle: Top Corners One Rounded and One Snipped 9">
            <a:extLst>
              <a:ext uri="{FF2B5EF4-FFF2-40B4-BE49-F238E27FC236}">
                <a16:creationId xmlns:a16="http://schemas.microsoft.com/office/drawing/2014/main" id="{9BB4C027-0FAA-157C-40A3-929E2910501D}"/>
              </a:ext>
            </a:extLst>
          </p:cNvPr>
          <p:cNvSpPr/>
          <p:nvPr userDrawn="1"/>
        </p:nvSpPr>
        <p:spPr>
          <a:xfrm rot="5400000">
            <a:off x="5676136" y="-5676135"/>
            <a:ext cx="639099" cy="11991373"/>
          </a:xfrm>
          <a:prstGeom prst="snipRoundRect">
            <a:avLst>
              <a:gd name="adj1" fmla="val 0"/>
              <a:gd name="adj2" fmla="val 5000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8E9207C-599C-7039-5096-0B0373F5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84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2 bot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7015D479-BD6D-6294-5D6C-F30161C61E70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74872E6-08BF-485B-A10D-EC1A98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1100" y="6423585"/>
            <a:ext cx="1361141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94578A-C709-860F-14AB-9EFE10A1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737756"/>
            <a:ext cx="11825117" cy="141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16B3C3-B606-6C09-8C95-A1ED8F84E9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6254" y="2225040"/>
            <a:ext cx="5868785" cy="4113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A9525C-1CF6-9CF6-6100-BBD53E589D1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26480" y="2225040"/>
            <a:ext cx="5864891" cy="4113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78B3008-0D0D-45B1-8BB5-49702C9D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3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E777C300-316E-DE4D-12C8-A1337CB0D0B7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760E31-5438-E784-9C79-51EB0A3C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5857738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0AEAC1-FC94-BCC8-32B0-31B90FDD7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0637" y="737755"/>
            <a:ext cx="5857738" cy="269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B6425AB-6819-AC31-7496-0638B2D621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30637" y="3512127"/>
            <a:ext cx="5857738" cy="281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18BD6D5-4380-9C8F-65C8-27317D7E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7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458CC242-4CA3-AEAA-8D0F-65CB088E51B1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8BA15B3-FF50-FE91-8131-60D9AEB15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5857738" cy="240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980501C-3130-CD02-E658-5C1B9973FA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1419" y="737755"/>
            <a:ext cx="5857738" cy="240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6C2B69E-A054-8A2E-9580-9318E6F812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6255" y="3239622"/>
            <a:ext cx="5857738" cy="303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3A87CC1-C97E-48B3-526A-CAD0CD8FABC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51419" y="3239622"/>
            <a:ext cx="5857738" cy="303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65EB55B-1DDB-6473-3B4E-5938E3A5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9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F42DB31B-9387-F107-5B0C-E69F04D73FE6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F7B523E-4D16-2A9E-A1DC-C860EFF5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6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53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C6C3-9E64-A90F-29CF-EF1A60CF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840"/>
            <a:ext cx="10515600" cy="259228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B03B3-B2DA-D016-0861-90B77613E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33EF-0C5D-210F-337B-F7C5FA00C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F02B71-8991-4516-A01E-F1A9ACD28BDC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124766-EA7D-5EFD-87B5-7A96C8947A1E}"/>
              </a:ext>
            </a:extLst>
          </p:cNvPr>
          <p:cNvSpPr txBox="1">
            <a:spLocks/>
          </p:cNvSpPr>
          <p:nvPr userDrawn="1"/>
        </p:nvSpPr>
        <p:spPr>
          <a:xfrm>
            <a:off x="838200" y="37890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AD6E6A-0FDA-E5F3-8371-CD06F896ADE0}"/>
              </a:ext>
            </a:extLst>
          </p:cNvPr>
          <p:cNvSpPr txBox="1">
            <a:spLocks/>
          </p:cNvSpPr>
          <p:nvPr userDrawn="1"/>
        </p:nvSpPr>
        <p:spPr>
          <a:xfrm>
            <a:off x="838200" y="396060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99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124744"/>
            <a:ext cx="9505056" cy="194421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cap="none" baseline="0">
                <a:solidFill>
                  <a:srgbClr val="00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9917" y="3284984"/>
            <a:ext cx="8556483" cy="244827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cap="none" baseline="0">
                <a:solidFill>
                  <a:srgbClr val="0033C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51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BF84EA6D-3633-44A8-804D-CC4D3431829E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29F616-AF31-46D6-91CF-1C258BD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809268-F6C0-478D-AB93-B0AD8BE79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737755"/>
            <a:ext cx="11825117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57200" indent="-228600">
              <a:buSzPct val="55000"/>
              <a:buFont typeface="Wingdings" panose="05000000000000000000" pitchFamily="2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731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C62B01D8-D1CC-A7EB-3EC0-D01878B18D4C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45F9D28-3007-EA67-D336-05616235D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5857738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buSzPct val="57000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0F81853-0A7B-0D3D-EE6B-10A8BB10CE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0637" y="737755"/>
            <a:ext cx="5857738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buSzPct val="57000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3C0F83A-C1EC-3AA5-8928-82983BE4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B8AB80E0-42CC-822E-1DBE-2D31BD61BE6B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809268-F6C0-478D-AB93-B0AD8BE79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8234002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>
              <a:lnSpc>
                <a:spcPct val="150000"/>
              </a:lnSpc>
              <a:buSzPct val="11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C193DC4-DAF9-7173-7EFA-CC33FBED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87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C8A8CD2A-9849-E8B7-9D27-0794637E2E70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573ACE-9784-5317-66F1-0BC613E8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3769505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A9D420-D711-BAEC-E936-B7A9406BAF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776" y="737755"/>
            <a:ext cx="7908599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8C7638-7300-6334-0664-18BE7FBB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0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2D50B0C0-504D-DBB0-138F-8A52D84C29F9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36E69B4-16F0-40EE-991F-84579149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737755"/>
            <a:ext cx="7873961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78467EC-C6D8-307B-E97F-E108D3D4C8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84231" y="737755"/>
            <a:ext cx="3804143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FEAC2E0-90C3-F8B9-E715-21EEDB72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34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F0F8B18A-0955-89B5-DC03-CA7525CE3CD6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36E69B4-16F0-40EE-991F-84579149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37755"/>
            <a:ext cx="3924671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4636C62-157D-AA8D-57DF-5CCAECB0A7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71071" y="737755"/>
            <a:ext cx="3924671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62EC636-A7CD-105D-952A-4A1B85FB64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75888" y="737755"/>
            <a:ext cx="3924671" cy="5620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71EB6A1-BB96-10B9-6E2B-FB8C9202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12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1CAFE786-E067-ED5A-F0EC-1AAD30576342}"/>
              </a:ext>
            </a:extLst>
          </p:cNvPr>
          <p:cNvSpPr/>
          <p:nvPr userDrawn="1"/>
        </p:nvSpPr>
        <p:spPr>
          <a:xfrm rot="5400000">
            <a:off x="5751845" y="-5741685"/>
            <a:ext cx="690878" cy="12174251"/>
          </a:xfrm>
          <a:prstGeom prst="snipRoundRect">
            <a:avLst>
              <a:gd name="adj1" fmla="val 0"/>
              <a:gd name="adj2" fmla="val 0"/>
            </a:avLst>
          </a:prstGeom>
          <a:gradFill>
            <a:gsLst>
              <a:gs pos="0">
                <a:srgbClr val="BDEEFF"/>
              </a:gs>
              <a:gs pos="74000">
                <a:srgbClr val="009BD2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74872E6-08BF-485B-A10D-EC1A98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1100" y="6423585"/>
            <a:ext cx="1361141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94578A-C709-860F-14AB-9EFE10A1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" y="737756"/>
            <a:ext cx="11825117" cy="120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16B3C3-B606-6C09-8C95-A1ED8F84E9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6254" y="2011680"/>
            <a:ext cx="11825117" cy="432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8E9207C-599C-7039-5096-0B0373F5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6" y="72412"/>
            <a:ext cx="11821299" cy="537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64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494" y="727587"/>
            <a:ext cx="11759877" cy="560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1464" y="6448250"/>
            <a:ext cx="9217025" cy="365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40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pt-BR"/>
              <a:t>Chukiat Worasucheep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1100" y="6423585"/>
            <a:ext cx="136114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8AF02B71-8991-4516-A01E-F1A9ACD28BDC}" type="slidenum">
              <a:rPr lang="th-TH" smtClean="0"/>
              <a:pPr/>
              <a:t>‹#›</a:t>
            </a:fld>
            <a:endParaRPr lang="th-TH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978" y="5993652"/>
            <a:ext cx="906446" cy="8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6" r:id="rId2"/>
    <p:sldLayoutId id="2147483679" r:id="rId3"/>
    <p:sldLayoutId id="2147483681" r:id="rId4"/>
    <p:sldLayoutId id="2147483705" r:id="rId5"/>
    <p:sldLayoutId id="2147483699" r:id="rId6"/>
    <p:sldLayoutId id="2147483700" r:id="rId7"/>
    <p:sldLayoutId id="2147483710" r:id="rId8"/>
    <p:sldLayoutId id="2147483683" r:id="rId9"/>
    <p:sldLayoutId id="2147483712" r:id="rId10"/>
    <p:sldLayoutId id="2147483711" r:id="rId11"/>
    <p:sldLayoutId id="2147483684" r:id="rId12"/>
    <p:sldLayoutId id="2147483685" r:id="rId13"/>
    <p:sldLayoutId id="2147483686" r:id="rId14"/>
    <p:sldLayoutId id="2147483687" r:id="rId15"/>
    <p:sldLayoutId id="214748373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Clr>
          <a:schemeClr val="accent1"/>
        </a:buClr>
        <a:buSzPct val="75000"/>
        <a:buFont typeface="Wingdings" pitchFamily="2" charset="2"/>
        <a:buChar char="n"/>
        <a:defRPr lang="en-US" sz="2200" kern="1200" dirty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Clr>
          <a:schemeClr val="accent5">
            <a:lumMod val="75000"/>
          </a:schemeClr>
        </a:buClr>
        <a:buSzPct val="65000"/>
        <a:buFont typeface="Wingdings" panose="05000000000000000000" pitchFamily="2" charset="2"/>
        <a:buChar char="q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Clr>
          <a:schemeClr val="accent1"/>
        </a:buClr>
        <a:buSzPct val="75000"/>
        <a:buFont typeface="Symbol" panose="05050102010706020507" pitchFamily="18" charset="2"/>
        <a:buChar char="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Clr>
          <a:schemeClr val="accent1">
            <a:lumMod val="60000"/>
            <a:lumOff val="40000"/>
          </a:schemeClr>
        </a:buClr>
        <a:buSzPct val="75000"/>
        <a:buFont typeface="Symbol" panose="05050102010706020507" pitchFamily="18" charset="2"/>
        <a:buChar char="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Clr>
          <a:schemeClr val="accent1"/>
        </a:buClr>
        <a:buSzPct val="75000"/>
        <a:buFont typeface="Symbol" panose="05050102010706020507" pitchFamily="18" charset="2"/>
        <a:buChar char="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8.png"/><Relationship Id="rId7" Type="http://schemas.openxmlformats.org/officeDocument/2006/relationships/hyperlink" Target="https://carnegiescience.edu/news/how-build-better-wind-farm" TargetMode="External"/><Relationship Id="rId2" Type="http://schemas.openxmlformats.org/officeDocument/2006/relationships/hyperlink" Target="https://www.brightoptimizer.com/problem_iscso2018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hyperlink" Target="https://m.rodgerandco.com/models/structural-mechanics-module/page/3" TargetMode="External"/><Relationship Id="rId4" Type="http://schemas.openxmlformats.org/officeDocument/2006/relationships/hyperlink" Target="https://www.google.com/search?q=Structural+Optimiz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esearchgate.net/publication/311550210_Solving_Complex_Nurse_Scheduling_Problems_Using_Particle_Swarm_Optimization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f/fe/Visualization_of_a_population_evolving_in_a_static_fitness_landscape.gif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hyperlink" Target="https://www.mdpi.com/2306-5729/7/4/46/htm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ath.mit.edu/~djk/calculus_beginners/chapter09/section03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hyperlink" Target="https://ocw.mit.edu/ans7870/18/18.013a/textbook/HTML/chapter06/section03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optimize.differential_evolution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optimize.minimize.htm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docs.scipy.org/doc/scipy/reference/generated/scipy.optimize.minimize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hyperlink" Target="https://docs.scipy.org/doc/scipy/reference/generated/scipy.optimize.differential_evolution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scipy.org/doc/scipy/reference/generated/scipy.optimize.NonlinearConstrain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1568494619308191" TargetMode="External"/><Relationship Id="rId13" Type="http://schemas.openxmlformats.org/officeDocument/2006/relationships/image" Target="../media/image92.png"/><Relationship Id="rId3" Type="http://schemas.openxmlformats.org/officeDocument/2006/relationships/hyperlink" Target="https://www.sciencedirect.com/science/article/abs/pii/S2210650216000146" TargetMode="External"/><Relationship Id="rId7" Type="http://schemas.openxmlformats.org/officeDocument/2006/relationships/hyperlink" Target="https://www.sciencedirect.com/science/article/pii/S2314728818300631#:~:text=Bio%2Dinspired%20computing%20optimization%20algorithms,new%20and%20robust%20competing%20techniques." TargetMode="External"/><Relationship Id="rId12" Type="http://schemas.openxmlformats.org/officeDocument/2006/relationships/hyperlink" Target="https://pymoo.org/" TargetMode="External"/><Relationship Id="rId2" Type="http://schemas.openxmlformats.org/officeDocument/2006/relationships/hyperlink" Target="https://pyswarms.readthedocs.io/en/lates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searchgate.net/publication/299532525_Recent_Advances_in_Swarm_Intelligence_and_Evolutionary_Computation" TargetMode="External"/><Relationship Id="rId11" Type="http://schemas.openxmlformats.org/officeDocument/2006/relationships/hyperlink" Target="https://link.springer.com/content/pdf/10.1007/s10898-018-0645-y.pdf" TargetMode="External"/><Relationship Id="rId5" Type="http://schemas.openxmlformats.org/officeDocument/2006/relationships/hyperlink" Target="https://pymoo.org/algorithms/soo/g3pcx.html" TargetMode="External"/><Relationship Id="rId10" Type="http://schemas.openxmlformats.org/officeDocument/2006/relationships/hyperlink" Target="https://www.researchgate.net/publication/314523255_Harmony_Search_Algorithm" TargetMode="External"/><Relationship Id="rId4" Type="http://schemas.openxmlformats.org/officeDocument/2006/relationships/hyperlink" Target="https://cma-es.github.io/" TargetMode="External"/><Relationship Id="rId9" Type="http://schemas.openxmlformats.org/officeDocument/2006/relationships/hyperlink" Target="https://www.sciencedirect.com/science/article/pii/S2214785317313433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combinatorial-optimization-problem" TargetMode="External"/><Relationship Id="rId2" Type="http://schemas.openxmlformats.org/officeDocument/2006/relationships/hyperlink" Target="https://math.libretexts.org/Courses/Borough_of_Manhattan_Community_College/MAT301_Calculus_I/04%3A_Applications_of_Derivatives/4.07%3A_Optimization_Problem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scipy.org/doc/scipy/reference/generated/scipy.optimize.differential_evolution.html" TargetMode="External"/><Relationship Id="rId4" Type="http://schemas.openxmlformats.org/officeDocument/2006/relationships/hyperlink" Target="https://docs.scipy.org/doc/scipy/reference/generated/scipy.optimize.linprog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8" y="4390572"/>
            <a:ext cx="6397420" cy="1399726"/>
          </a:xfrm>
        </p:spPr>
        <p:txBody>
          <a:bodyPr/>
          <a:lstStyle/>
          <a:p>
            <a:r>
              <a:rPr lang="en-US" dirty="0"/>
              <a:t>Chapter 7 Optimization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94A3D2-E3FC-D4B0-A79E-18CFFA9B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37" y="116632"/>
            <a:ext cx="5142926" cy="41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0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21D06-20DD-4351-8779-7A78337C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17A1E-CBD3-4A0C-8776-2E2D295E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B024E-1833-43D7-B668-D41CFEDD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F42A4-154A-4B67-AED5-4ED3E61F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โจทย์ปัญหาค่าเหมาะที่สุดแบบมีเงื่อนไขบังคับ (</a:t>
            </a:r>
            <a:r>
              <a:rPr lang="en-US" dirty="0"/>
              <a:t>constrained optimization problems)</a:t>
            </a:r>
            <a:r>
              <a:rPr lang="th-TH" dirty="0"/>
              <a:t> เป็นโจทย์ปัญหาที่ฟังก์ชัน (วัตถุประสงค์)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h-TH" dirty="0"/>
              <a:t> ที่ต้องการหาค่าต่ำสุดหรือสูงสุดจะต้องอยู่ภายใต้</a:t>
            </a:r>
            <a:r>
              <a:rPr lang="th-TH" i="1" dirty="0">
                <a:solidFill>
                  <a:srgbClr val="00B0F0"/>
                </a:solidFill>
              </a:rPr>
              <a:t>เงื่อนไขบังคับ</a:t>
            </a:r>
            <a:r>
              <a:rPr lang="en-US" dirty="0"/>
              <a:t> (</a:t>
            </a:r>
            <a:r>
              <a:rPr lang="en-US" i="1" dirty="0">
                <a:solidFill>
                  <a:srgbClr val="00B0F0"/>
                </a:solidFill>
              </a:rPr>
              <a:t>constraints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5" descr="Illustration of the constrained optimization problem | Download Scientific  Diagram">
            <a:extLst>
              <a:ext uri="{FF2B5EF4-FFF2-40B4-BE49-F238E27FC236}">
                <a16:creationId xmlns:a16="http://schemas.microsoft.com/office/drawing/2014/main" id="{062D5F2B-247D-4D1B-BFC8-A2F89DB79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32"/>
          <a:stretch/>
        </p:blipFill>
        <p:spPr bwMode="auto">
          <a:xfrm>
            <a:off x="7083342" y="2009532"/>
            <a:ext cx="4265793" cy="42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D5723C-5385-8628-7CDB-E358B783ABC4}"/>
              </a:ext>
            </a:extLst>
          </p:cNvPr>
          <p:cNvGrpSpPr/>
          <p:nvPr/>
        </p:nvGrpSpPr>
        <p:grpSpPr>
          <a:xfrm>
            <a:off x="479376" y="2009532"/>
            <a:ext cx="4234190" cy="4227780"/>
            <a:chOff x="1127449" y="2009532"/>
            <a:chExt cx="4234190" cy="4227780"/>
          </a:xfrm>
        </p:grpSpPr>
        <p:pic>
          <p:nvPicPr>
            <p:cNvPr id="8197" name="Picture 5" descr="Illustration of the constrained optimization problem | Download Scientific  Diagram">
              <a:extLst>
                <a:ext uri="{FF2B5EF4-FFF2-40B4-BE49-F238E27FC236}">
                  <a16:creationId xmlns:a16="http://schemas.microsoft.com/office/drawing/2014/main" id="{DF5184A7-9EF1-4AE3-9729-5B9FB5A999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6"/>
            <a:stretch/>
          </p:blipFill>
          <p:spPr bwMode="auto">
            <a:xfrm>
              <a:off x="1127449" y="2009532"/>
              <a:ext cx="4234190" cy="422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C499EE-0FCC-404B-AA31-B1F34182DFF8}"/>
                </a:ext>
              </a:extLst>
            </p:cNvPr>
            <p:cNvSpPr/>
            <p:nvPr/>
          </p:nvSpPr>
          <p:spPr>
            <a:xfrm>
              <a:off x="3425952" y="3669408"/>
              <a:ext cx="1139952" cy="244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800" dirty="0">
                  <a:latin typeface="Times New Roman" panose="02020603050405020304" pitchFamily="18" charset="0"/>
                  <a:ea typeface="Open Sans" pitchFamily="2" charset="0"/>
                  <a:cs typeface="Times New Roman" panose="02020603050405020304" pitchFamily="18" charset="0"/>
                </a:rPr>
                <a:t>contour 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0FB8EC-1BA6-A9FA-E6B9-277AED2751D0}"/>
                  </a:ext>
                </a:extLst>
              </p:cNvPr>
              <p:cNvSpPr txBox="1"/>
              <p:nvPr/>
            </p:nvSpPr>
            <p:spPr>
              <a:xfrm>
                <a:off x="3791744" y="1943386"/>
                <a:ext cx="2813847" cy="1354217"/>
              </a:xfrm>
              <a:prstGeom prst="rect">
                <a:avLst/>
              </a:prstGeom>
              <a:solidFill>
                <a:srgbClr val="CCECFF">
                  <a:alpha val="50196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b="0" i="1" dirty="0">
                    <a:latin typeface="Cambria Math" panose="02040503050406030204" pitchFamily="18" charset="0"/>
                  </a:rPr>
                  <a:t>Constraints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latin typeface="+mj-lt"/>
                </a:endParaRPr>
              </a:p>
              <a:p>
                <a:pPr algn="l"/>
                <a:endParaRPr lang="en-US" sz="10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0FB8EC-1BA6-A9FA-E6B9-277AED275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1943386"/>
                <a:ext cx="2813847" cy="1354217"/>
              </a:xfrm>
              <a:prstGeom prst="rect">
                <a:avLst/>
              </a:prstGeom>
              <a:blipFill>
                <a:blip r:embed="rId4"/>
                <a:stretch>
                  <a:fillRect l="-3247" t="-3604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35544C-FD61-CF85-EA15-2BAEC3EC4ED9}"/>
              </a:ext>
            </a:extLst>
          </p:cNvPr>
          <p:cNvSpPr/>
          <p:nvPr/>
        </p:nvSpPr>
        <p:spPr>
          <a:xfrm>
            <a:off x="1762760" y="2242820"/>
            <a:ext cx="1035050" cy="2369820"/>
          </a:xfrm>
          <a:custGeom>
            <a:avLst/>
            <a:gdLst>
              <a:gd name="connsiteX0" fmla="*/ 0 w 1031240"/>
              <a:gd name="connsiteY0" fmla="*/ 162560 h 2377440"/>
              <a:gd name="connsiteX1" fmla="*/ 0 w 1031240"/>
              <a:gd name="connsiteY1" fmla="*/ 2372360 h 2377440"/>
              <a:gd name="connsiteX2" fmla="*/ 91440 w 1031240"/>
              <a:gd name="connsiteY2" fmla="*/ 2377440 h 2377440"/>
              <a:gd name="connsiteX3" fmla="*/ 198120 w 1031240"/>
              <a:gd name="connsiteY3" fmla="*/ 2372360 h 2377440"/>
              <a:gd name="connsiteX4" fmla="*/ 284480 w 1031240"/>
              <a:gd name="connsiteY4" fmla="*/ 2331720 h 2377440"/>
              <a:gd name="connsiteX5" fmla="*/ 396240 w 1031240"/>
              <a:gd name="connsiteY5" fmla="*/ 2265680 h 2377440"/>
              <a:gd name="connsiteX6" fmla="*/ 492760 w 1031240"/>
              <a:gd name="connsiteY6" fmla="*/ 2138680 h 2377440"/>
              <a:gd name="connsiteX7" fmla="*/ 594360 w 1031240"/>
              <a:gd name="connsiteY7" fmla="*/ 1991360 h 2377440"/>
              <a:gd name="connsiteX8" fmla="*/ 701040 w 1031240"/>
              <a:gd name="connsiteY8" fmla="*/ 1757680 h 2377440"/>
              <a:gd name="connsiteX9" fmla="*/ 802640 w 1031240"/>
              <a:gd name="connsiteY9" fmla="*/ 1432560 h 2377440"/>
              <a:gd name="connsiteX10" fmla="*/ 883920 w 1031240"/>
              <a:gd name="connsiteY10" fmla="*/ 1188720 h 2377440"/>
              <a:gd name="connsiteX11" fmla="*/ 939800 w 1031240"/>
              <a:gd name="connsiteY11" fmla="*/ 797560 h 2377440"/>
              <a:gd name="connsiteX12" fmla="*/ 1000760 w 1031240"/>
              <a:gd name="connsiteY12" fmla="*/ 406400 h 2377440"/>
              <a:gd name="connsiteX13" fmla="*/ 1031240 w 1031240"/>
              <a:gd name="connsiteY13" fmla="*/ 243840 h 2377440"/>
              <a:gd name="connsiteX14" fmla="*/ 1031240 w 1031240"/>
              <a:gd name="connsiteY14" fmla="*/ 35560 h 2377440"/>
              <a:gd name="connsiteX15" fmla="*/ 1016000 w 1031240"/>
              <a:gd name="connsiteY15" fmla="*/ 0 h 2377440"/>
              <a:gd name="connsiteX0" fmla="*/ 10160 w 1031240"/>
              <a:gd name="connsiteY0" fmla="*/ 81280 h 2377440"/>
              <a:gd name="connsiteX1" fmla="*/ 0 w 1031240"/>
              <a:gd name="connsiteY1" fmla="*/ 2372360 h 2377440"/>
              <a:gd name="connsiteX2" fmla="*/ 91440 w 1031240"/>
              <a:gd name="connsiteY2" fmla="*/ 2377440 h 2377440"/>
              <a:gd name="connsiteX3" fmla="*/ 198120 w 1031240"/>
              <a:gd name="connsiteY3" fmla="*/ 2372360 h 2377440"/>
              <a:gd name="connsiteX4" fmla="*/ 284480 w 1031240"/>
              <a:gd name="connsiteY4" fmla="*/ 2331720 h 2377440"/>
              <a:gd name="connsiteX5" fmla="*/ 396240 w 1031240"/>
              <a:gd name="connsiteY5" fmla="*/ 2265680 h 2377440"/>
              <a:gd name="connsiteX6" fmla="*/ 492760 w 1031240"/>
              <a:gd name="connsiteY6" fmla="*/ 2138680 h 2377440"/>
              <a:gd name="connsiteX7" fmla="*/ 594360 w 1031240"/>
              <a:gd name="connsiteY7" fmla="*/ 1991360 h 2377440"/>
              <a:gd name="connsiteX8" fmla="*/ 701040 w 1031240"/>
              <a:gd name="connsiteY8" fmla="*/ 1757680 h 2377440"/>
              <a:gd name="connsiteX9" fmla="*/ 802640 w 1031240"/>
              <a:gd name="connsiteY9" fmla="*/ 1432560 h 2377440"/>
              <a:gd name="connsiteX10" fmla="*/ 883920 w 1031240"/>
              <a:gd name="connsiteY10" fmla="*/ 1188720 h 2377440"/>
              <a:gd name="connsiteX11" fmla="*/ 939800 w 1031240"/>
              <a:gd name="connsiteY11" fmla="*/ 797560 h 2377440"/>
              <a:gd name="connsiteX12" fmla="*/ 1000760 w 1031240"/>
              <a:gd name="connsiteY12" fmla="*/ 406400 h 2377440"/>
              <a:gd name="connsiteX13" fmla="*/ 1031240 w 1031240"/>
              <a:gd name="connsiteY13" fmla="*/ 243840 h 2377440"/>
              <a:gd name="connsiteX14" fmla="*/ 1031240 w 1031240"/>
              <a:gd name="connsiteY14" fmla="*/ 35560 h 2377440"/>
              <a:gd name="connsiteX15" fmla="*/ 1016000 w 1031240"/>
              <a:gd name="connsiteY15" fmla="*/ 0 h 2377440"/>
              <a:gd name="connsiteX0" fmla="*/ 10160 w 1031240"/>
              <a:gd name="connsiteY0" fmla="*/ 81280 h 2377440"/>
              <a:gd name="connsiteX1" fmla="*/ 0 w 1031240"/>
              <a:gd name="connsiteY1" fmla="*/ 2372360 h 2377440"/>
              <a:gd name="connsiteX2" fmla="*/ 91440 w 1031240"/>
              <a:gd name="connsiteY2" fmla="*/ 2377440 h 2377440"/>
              <a:gd name="connsiteX3" fmla="*/ 198120 w 1031240"/>
              <a:gd name="connsiteY3" fmla="*/ 2372360 h 2377440"/>
              <a:gd name="connsiteX4" fmla="*/ 284480 w 1031240"/>
              <a:gd name="connsiteY4" fmla="*/ 2331720 h 2377440"/>
              <a:gd name="connsiteX5" fmla="*/ 396240 w 1031240"/>
              <a:gd name="connsiteY5" fmla="*/ 2265680 h 2377440"/>
              <a:gd name="connsiteX6" fmla="*/ 492760 w 1031240"/>
              <a:gd name="connsiteY6" fmla="*/ 2138680 h 2377440"/>
              <a:gd name="connsiteX7" fmla="*/ 594360 w 1031240"/>
              <a:gd name="connsiteY7" fmla="*/ 1991360 h 2377440"/>
              <a:gd name="connsiteX8" fmla="*/ 701040 w 1031240"/>
              <a:gd name="connsiteY8" fmla="*/ 1757680 h 2377440"/>
              <a:gd name="connsiteX9" fmla="*/ 802640 w 1031240"/>
              <a:gd name="connsiteY9" fmla="*/ 1432560 h 2377440"/>
              <a:gd name="connsiteX10" fmla="*/ 883920 w 1031240"/>
              <a:gd name="connsiteY10" fmla="*/ 1188720 h 2377440"/>
              <a:gd name="connsiteX11" fmla="*/ 939800 w 1031240"/>
              <a:gd name="connsiteY11" fmla="*/ 797560 h 2377440"/>
              <a:gd name="connsiteX12" fmla="*/ 979805 w 1031240"/>
              <a:gd name="connsiteY12" fmla="*/ 551180 h 2377440"/>
              <a:gd name="connsiteX13" fmla="*/ 1031240 w 1031240"/>
              <a:gd name="connsiteY13" fmla="*/ 243840 h 2377440"/>
              <a:gd name="connsiteX14" fmla="*/ 1031240 w 1031240"/>
              <a:gd name="connsiteY14" fmla="*/ 35560 h 2377440"/>
              <a:gd name="connsiteX15" fmla="*/ 1016000 w 1031240"/>
              <a:gd name="connsiteY15" fmla="*/ 0 h 2377440"/>
              <a:gd name="connsiteX0" fmla="*/ 10160 w 1031240"/>
              <a:gd name="connsiteY0" fmla="*/ 81280 h 2377440"/>
              <a:gd name="connsiteX1" fmla="*/ 0 w 1031240"/>
              <a:gd name="connsiteY1" fmla="*/ 2372360 h 2377440"/>
              <a:gd name="connsiteX2" fmla="*/ 91440 w 1031240"/>
              <a:gd name="connsiteY2" fmla="*/ 2377440 h 2377440"/>
              <a:gd name="connsiteX3" fmla="*/ 198120 w 1031240"/>
              <a:gd name="connsiteY3" fmla="*/ 2372360 h 2377440"/>
              <a:gd name="connsiteX4" fmla="*/ 284480 w 1031240"/>
              <a:gd name="connsiteY4" fmla="*/ 2331720 h 2377440"/>
              <a:gd name="connsiteX5" fmla="*/ 396240 w 1031240"/>
              <a:gd name="connsiteY5" fmla="*/ 2265680 h 2377440"/>
              <a:gd name="connsiteX6" fmla="*/ 492760 w 1031240"/>
              <a:gd name="connsiteY6" fmla="*/ 2138680 h 2377440"/>
              <a:gd name="connsiteX7" fmla="*/ 594360 w 1031240"/>
              <a:gd name="connsiteY7" fmla="*/ 1991360 h 2377440"/>
              <a:gd name="connsiteX8" fmla="*/ 701040 w 1031240"/>
              <a:gd name="connsiteY8" fmla="*/ 1757680 h 2377440"/>
              <a:gd name="connsiteX9" fmla="*/ 802640 w 1031240"/>
              <a:gd name="connsiteY9" fmla="*/ 1432560 h 2377440"/>
              <a:gd name="connsiteX10" fmla="*/ 883920 w 1031240"/>
              <a:gd name="connsiteY10" fmla="*/ 1188720 h 2377440"/>
              <a:gd name="connsiteX11" fmla="*/ 939800 w 1031240"/>
              <a:gd name="connsiteY11" fmla="*/ 797560 h 2377440"/>
              <a:gd name="connsiteX12" fmla="*/ 979805 w 1031240"/>
              <a:gd name="connsiteY12" fmla="*/ 551180 h 2377440"/>
              <a:gd name="connsiteX13" fmla="*/ 1023620 w 1031240"/>
              <a:gd name="connsiteY13" fmla="*/ 255270 h 2377440"/>
              <a:gd name="connsiteX14" fmla="*/ 1031240 w 1031240"/>
              <a:gd name="connsiteY14" fmla="*/ 35560 h 2377440"/>
              <a:gd name="connsiteX15" fmla="*/ 1016000 w 1031240"/>
              <a:gd name="connsiteY15" fmla="*/ 0 h 2377440"/>
              <a:gd name="connsiteX0" fmla="*/ 10160 w 1023620"/>
              <a:gd name="connsiteY0" fmla="*/ 81280 h 2377440"/>
              <a:gd name="connsiteX1" fmla="*/ 0 w 1023620"/>
              <a:gd name="connsiteY1" fmla="*/ 2372360 h 2377440"/>
              <a:gd name="connsiteX2" fmla="*/ 91440 w 1023620"/>
              <a:gd name="connsiteY2" fmla="*/ 2377440 h 2377440"/>
              <a:gd name="connsiteX3" fmla="*/ 198120 w 1023620"/>
              <a:gd name="connsiteY3" fmla="*/ 2372360 h 2377440"/>
              <a:gd name="connsiteX4" fmla="*/ 284480 w 1023620"/>
              <a:gd name="connsiteY4" fmla="*/ 2331720 h 2377440"/>
              <a:gd name="connsiteX5" fmla="*/ 396240 w 1023620"/>
              <a:gd name="connsiteY5" fmla="*/ 2265680 h 2377440"/>
              <a:gd name="connsiteX6" fmla="*/ 492760 w 1023620"/>
              <a:gd name="connsiteY6" fmla="*/ 2138680 h 2377440"/>
              <a:gd name="connsiteX7" fmla="*/ 594360 w 1023620"/>
              <a:gd name="connsiteY7" fmla="*/ 1991360 h 2377440"/>
              <a:gd name="connsiteX8" fmla="*/ 701040 w 1023620"/>
              <a:gd name="connsiteY8" fmla="*/ 1757680 h 2377440"/>
              <a:gd name="connsiteX9" fmla="*/ 802640 w 1023620"/>
              <a:gd name="connsiteY9" fmla="*/ 1432560 h 2377440"/>
              <a:gd name="connsiteX10" fmla="*/ 883920 w 1023620"/>
              <a:gd name="connsiteY10" fmla="*/ 1188720 h 2377440"/>
              <a:gd name="connsiteX11" fmla="*/ 939800 w 1023620"/>
              <a:gd name="connsiteY11" fmla="*/ 797560 h 2377440"/>
              <a:gd name="connsiteX12" fmla="*/ 979805 w 1023620"/>
              <a:gd name="connsiteY12" fmla="*/ 551180 h 2377440"/>
              <a:gd name="connsiteX13" fmla="*/ 1023620 w 1023620"/>
              <a:gd name="connsiteY13" fmla="*/ 255270 h 2377440"/>
              <a:gd name="connsiteX14" fmla="*/ 1016000 w 1023620"/>
              <a:gd name="connsiteY14" fmla="*/ 0 h 2377440"/>
              <a:gd name="connsiteX0" fmla="*/ 10160 w 1035050"/>
              <a:gd name="connsiteY0" fmla="*/ 73660 h 2369820"/>
              <a:gd name="connsiteX1" fmla="*/ 0 w 1035050"/>
              <a:gd name="connsiteY1" fmla="*/ 2364740 h 2369820"/>
              <a:gd name="connsiteX2" fmla="*/ 91440 w 1035050"/>
              <a:gd name="connsiteY2" fmla="*/ 2369820 h 2369820"/>
              <a:gd name="connsiteX3" fmla="*/ 198120 w 1035050"/>
              <a:gd name="connsiteY3" fmla="*/ 2364740 h 2369820"/>
              <a:gd name="connsiteX4" fmla="*/ 284480 w 1035050"/>
              <a:gd name="connsiteY4" fmla="*/ 2324100 h 2369820"/>
              <a:gd name="connsiteX5" fmla="*/ 396240 w 1035050"/>
              <a:gd name="connsiteY5" fmla="*/ 2258060 h 2369820"/>
              <a:gd name="connsiteX6" fmla="*/ 492760 w 1035050"/>
              <a:gd name="connsiteY6" fmla="*/ 2131060 h 2369820"/>
              <a:gd name="connsiteX7" fmla="*/ 594360 w 1035050"/>
              <a:gd name="connsiteY7" fmla="*/ 1983740 h 2369820"/>
              <a:gd name="connsiteX8" fmla="*/ 701040 w 1035050"/>
              <a:gd name="connsiteY8" fmla="*/ 1750060 h 2369820"/>
              <a:gd name="connsiteX9" fmla="*/ 802640 w 1035050"/>
              <a:gd name="connsiteY9" fmla="*/ 1424940 h 2369820"/>
              <a:gd name="connsiteX10" fmla="*/ 883920 w 1035050"/>
              <a:gd name="connsiteY10" fmla="*/ 1181100 h 2369820"/>
              <a:gd name="connsiteX11" fmla="*/ 939800 w 1035050"/>
              <a:gd name="connsiteY11" fmla="*/ 789940 h 2369820"/>
              <a:gd name="connsiteX12" fmla="*/ 979805 w 1035050"/>
              <a:gd name="connsiteY12" fmla="*/ 543560 h 2369820"/>
              <a:gd name="connsiteX13" fmla="*/ 1023620 w 1035050"/>
              <a:gd name="connsiteY13" fmla="*/ 247650 h 2369820"/>
              <a:gd name="connsiteX14" fmla="*/ 1035050 w 1035050"/>
              <a:gd name="connsiteY14" fmla="*/ 0 h 2369820"/>
              <a:gd name="connsiteX0" fmla="*/ 10160 w 1035050"/>
              <a:gd name="connsiteY0" fmla="*/ 73660 h 2369820"/>
              <a:gd name="connsiteX1" fmla="*/ 0 w 1035050"/>
              <a:gd name="connsiteY1" fmla="*/ 2364740 h 2369820"/>
              <a:gd name="connsiteX2" fmla="*/ 91440 w 1035050"/>
              <a:gd name="connsiteY2" fmla="*/ 2369820 h 2369820"/>
              <a:gd name="connsiteX3" fmla="*/ 198120 w 1035050"/>
              <a:gd name="connsiteY3" fmla="*/ 2364740 h 2369820"/>
              <a:gd name="connsiteX4" fmla="*/ 284480 w 1035050"/>
              <a:gd name="connsiteY4" fmla="*/ 2324100 h 2369820"/>
              <a:gd name="connsiteX5" fmla="*/ 396240 w 1035050"/>
              <a:gd name="connsiteY5" fmla="*/ 2258060 h 2369820"/>
              <a:gd name="connsiteX6" fmla="*/ 492760 w 1035050"/>
              <a:gd name="connsiteY6" fmla="*/ 2131060 h 2369820"/>
              <a:gd name="connsiteX7" fmla="*/ 594360 w 1035050"/>
              <a:gd name="connsiteY7" fmla="*/ 1983740 h 2369820"/>
              <a:gd name="connsiteX8" fmla="*/ 701040 w 1035050"/>
              <a:gd name="connsiteY8" fmla="*/ 1750060 h 2369820"/>
              <a:gd name="connsiteX9" fmla="*/ 802640 w 1035050"/>
              <a:gd name="connsiteY9" fmla="*/ 1424940 h 2369820"/>
              <a:gd name="connsiteX10" fmla="*/ 883920 w 1035050"/>
              <a:gd name="connsiteY10" fmla="*/ 1181100 h 2369820"/>
              <a:gd name="connsiteX11" fmla="*/ 939800 w 1035050"/>
              <a:gd name="connsiteY11" fmla="*/ 789940 h 2369820"/>
              <a:gd name="connsiteX12" fmla="*/ 979805 w 1035050"/>
              <a:gd name="connsiteY12" fmla="*/ 543560 h 2369820"/>
              <a:gd name="connsiteX13" fmla="*/ 1017905 w 1035050"/>
              <a:gd name="connsiteY13" fmla="*/ 240030 h 2369820"/>
              <a:gd name="connsiteX14" fmla="*/ 1035050 w 1035050"/>
              <a:gd name="connsiteY14" fmla="*/ 0 h 236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5050" h="2369820">
                <a:moveTo>
                  <a:pt x="10160" y="73660"/>
                </a:moveTo>
                <a:cubicBezTo>
                  <a:pt x="6773" y="837353"/>
                  <a:pt x="3387" y="1601047"/>
                  <a:pt x="0" y="2364740"/>
                </a:cubicBezTo>
                <a:lnTo>
                  <a:pt x="91440" y="2369820"/>
                </a:lnTo>
                <a:lnTo>
                  <a:pt x="198120" y="2364740"/>
                </a:lnTo>
                <a:lnTo>
                  <a:pt x="284480" y="2324100"/>
                </a:lnTo>
                <a:lnTo>
                  <a:pt x="396240" y="2258060"/>
                </a:lnTo>
                <a:lnTo>
                  <a:pt x="492760" y="2131060"/>
                </a:lnTo>
                <a:lnTo>
                  <a:pt x="594360" y="1983740"/>
                </a:lnTo>
                <a:lnTo>
                  <a:pt x="701040" y="1750060"/>
                </a:lnTo>
                <a:lnTo>
                  <a:pt x="802640" y="1424940"/>
                </a:lnTo>
                <a:lnTo>
                  <a:pt x="883920" y="1181100"/>
                </a:lnTo>
                <a:lnTo>
                  <a:pt x="939800" y="789940"/>
                </a:lnTo>
                <a:lnTo>
                  <a:pt x="979805" y="543560"/>
                </a:lnTo>
                <a:lnTo>
                  <a:pt x="1017905" y="240030"/>
                </a:lnTo>
                <a:lnTo>
                  <a:pt x="1035050" y="0"/>
                </a:lnTo>
              </a:path>
            </a:pathLst>
          </a:custGeom>
          <a:solidFill>
            <a:srgbClr val="FFFFCC">
              <a:alpha val="40000"/>
            </a:srgbClr>
          </a:solidFill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17B6A4-D72B-0DC1-02E4-18769F039402}"/>
              </a:ext>
            </a:extLst>
          </p:cNvPr>
          <p:cNvSpPr/>
          <p:nvPr/>
        </p:nvSpPr>
        <p:spPr>
          <a:xfrm>
            <a:off x="9316720" y="5288280"/>
            <a:ext cx="1198880" cy="924560"/>
          </a:xfrm>
          <a:custGeom>
            <a:avLst/>
            <a:gdLst>
              <a:gd name="connsiteX0" fmla="*/ 1198880 w 1198880"/>
              <a:gd name="connsiteY0" fmla="*/ 624840 h 924560"/>
              <a:gd name="connsiteX1" fmla="*/ 858520 w 1198880"/>
              <a:gd name="connsiteY1" fmla="*/ 924560 h 924560"/>
              <a:gd name="connsiteX2" fmla="*/ 624840 w 1198880"/>
              <a:gd name="connsiteY2" fmla="*/ 802640 h 924560"/>
              <a:gd name="connsiteX3" fmla="*/ 467360 w 1198880"/>
              <a:gd name="connsiteY3" fmla="*/ 690880 h 924560"/>
              <a:gd name="connsiteX4" fmla="*/ 284480 w 1198880"/>
              <a:gd name="connsiteY4" fmla="*/ 553720 h 924560"/>
              <a:gd name="connsiteX5" fmla="*/ 137160 w 1198880"/>
              <a:gd name="connsiteY5" fmla="*/ 411480 h 924560"/>
              <a:gd name="connsiteX6" fmla="*/ 40640 w 1198880"/>
              <a:gd name="connsiteY6" fmla="*/ 294640 h 924560"/>
              <a:gd name="connsiteX7" fmla="*/ 0 w 1198880"/>
              <a:gd name="connsiteY7" fmla="*/ 198120 h 924560"/>
              <a:gd name="connsiteX8" fmla="*/ 5080 w 1198880"/>
              <a:gd name="connsiteY8" fmla="*/ 106680 h 924560"/>
              <a:gd name="connsiteX9" fmla="*/ 91440 w 1198880"/>
              <a:gd name="connsiteY9" fmla="*/ 40640 h 924560"/>
              <a:gd name="connsiteX10" fmla="*/ 132080 w 1198880"/>
              <a:gd name="connsiteY10" fmla="*/ 0 h 924560"/>
              <a:gd name="connsiteX11" fmla="*/ 426720 w 1198880"/>
              <a:gd name="connsiteY11" fmla="*/ 182880 h 924560"/>
              <a:gd name="connsiteX12" fmla="*/ 1198880 w 1198880"/>
              <a:gd name="connsiteY12" fmla="*/ 62484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8880" h="924560">
                <a:moveTo>
                  <a:pt x="1198880" y="624840"/>
                </a:moveTo>
                <a:lnTo>
                  <a:pt x="858520" y="924560"/>
                </a:lnTo>
                <a:lnTo>
                  <a:pt x="624840" y="802640"/>
                </a:lnTo>
                <a:lnTo>
                  <a:pt x="467360" y="690880"/>
                </a:lnTo>
                <a:lnTo>
                  <a:pt x="284480" y="553720"/>
                </a:lnTo>
                <a:lnTo>
                  <a:pt x="137160" y="411480"/>
                </a:lnTo>
                <a:lnTo>
                  <a:pt x="40640" y="294640"/>
                </a:lnTo>
                <a:lnTo>
                  <a:pt x="0" y="198120"/>
                </a:lnTo>
                <a:lnTo>
                  <a:pt x="5080" y="106680"/>
                </a:lnTo>
                <a:lnTo>
                  <a:pt x="91440" y="40640"/>
                </a:lnTo>
                <a:lnTo>
                  <a:pt x="132080" y="0"/>
                </a:lnTo>
                <a:lnTo>
                  <a:pt x="426720" y="182880"/>
                </a:lnTo>
                <a:lnTo>
                  <a:pt x="1198880" y="624840"/>
                </a:lnTo>
                <a:close/>
              </a:path>
            </a:pathLst>
          </a:custGeom>
          <a:solidFill>
            <a:srgbClr val="FFFFCC">
              <a:alpha val="40000"/>
            </a:srgbClr>
          </a:solidFill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9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9103-74A4-486F-B9E2-901A4C4F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form of an optimization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EC5A6-26C1-4C6B-93FD-10644C1A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7ADB6-473E-42DE-B339-4A17E301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359AA-83E8-814A-D263-EB888E1A352A}"/>
              </a:ext>
            </a:extLst>
          </p:cNvPr>
          <p:cNvSpPr txBox="1"/>
          <p:nvPr/>
        </p:nvSpPr>
        <p:spPr>
          <a:xfrm>
            <a:off x="329432" y="980238"/>
            <a:ext cx="1800200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R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Generic form: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7A1FB-E57A-C596-C3D3-63BA3B9B0B3D}"/>
              </a:ext>
            </a:extLst>
          </p:cNvPr>
          <p:cNvSpPr txBox="1"/>
          <p:nvPr/>
        </p:nvSpPr>
        <p:spPr>
          <a:xfrm>
            <a:off x="285044" y="3742740"/>
            <a:ext cx="1800200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R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or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BD1EBF-6B42-E7BE-829E-8CFC2D19758E}"/>
                  </a:ext>
                </a:extLst>
              </p:cNvPr>
              <p:cNvSpPr txBox="1"/>
              <p:nvPr/>
            </p:nvSpPr>
            <p:spPr>
              <a:xfrm>
                <a:off x="3071664" y="836712"/>
                <a:ext cx="4416081" cy="1768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BD1EBF-6B42-E7BE-829E-8CFC2D19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836712"/>
                <a:ext cx="4416081" cy="1768561"/>
              </a:xfrm>
              <a:prstGeom prst="rect">
                <a:avLst/>
              </a:prstGeom>
              <a:blipFill>
                <a:blip r:embed="rId2"/>
                <a:stretch>
                  <a:fillRect l="-4282" r="-691" b="-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A93A2-D556-3FF7-1743-7A1F2430809B}"/>
                  </a:ext>
                </a:extLst>
              </p:cNvPr>
              <p:cNvSpPr txBox="1"/>
              <p:nvPr/>
            </p:nvSpPr>
            <p:spPr>
              <a:xfrm>
                <a:off x="2855640" y="3488015"/>
                <a:ext cx="5201063" cy="2338250"/>
              </a:xfrm>
              <a:prstGeom prst="rect">
                <a:avLst/>
              </a:prstGeom>
              <a:noFill/>
            </p:spPr>
            <p:txBody>
              <a:bodyPr wrap="square" lIns="180000" tIns="36000" rIns="144000" bIns="3600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th-TH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สามารถเปลี่ยนเป็น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A93A2-D556-3FF7-1743-7A1F24308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488015"/>
                <a:ext cx="5201063" cy="2338250"/>
              </a:xfrm>
              <a:prstGeom prst="rect">
                <a:avLst/>
              </a:prstGeom>
              <a:blipFill>
                <a:blip r:embed="rId3"/>
                <a:stretch>
                  <a:fillRect l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2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4D85C0-36EA-A502-6067-D125091F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970CF-016F-F6A5-A91C-0BB89A62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685DC6-607A-4EFF-0A5E-D880A1DD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ในการเลือกรับประทานบราวนี่ ไอศกรีมช็อคโกแลต น้ำอัดลม และชีสเค้ก ควรเลือกรับประทานอย่างไรให้เสีย ค่าใช้จ่ายน้อยที่สุด สมมติในแต่ละวันร่างกายต้องการพลังงานจากของหวานอย่างน้อย 500 แคลอรี และต้องการช็อคโกแลตอย่างน้อย 6 </a:t>
            </a:r>
            <a:r>
              <a:rPr lang="en-US" dirty="0"/>
              <a:t>g </a:t>
            </a:r>
            <a:r>
              <a:rPr lang="th-TH" dirty="0"/>
              <a:t>น้ำตาลอย่างน้อย 10 </a:t>
            </a:r>
            <a:r>
              <a:rPr lang="en-US" dirty="0"/>
              <a:t>g </a:t>
            </a:r>
            <a:r>
              <a:rPr lang="th-TH" dirty="0"/>
              <a:t>และไขมันอย่างน้อย 8 </a:t>
            </a:r>
            <a:r>
              <a:rPr lang="en-US" dirty="0"/>
              <a:t>g </a:t>
            </a:r>
            <a:r>
              <a:rPr lang="th-TH" dirty="0"/>
              <a:t>รายละเอียดแสดงดังตาราง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5EBEAF7-37BF-A41A-4174-AE3D3C7EA242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671596868"/>
              </p:ext>
            </p:extLst>
          </p:nvPr>
        </p:nvGraphicFramePr>
        <p:xfrm>
          <a:off x="479376" y="2260282"/>
          <a:ext cx="11017225" cy="34290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2295">
                  <a:extLst>
                    <a:ext uri="{9D8B030D-6E8A-4147-A177-3AD203B41FA5}">
                      <a16:colId xmlns:a16="http://schemas.microsoft.com/office/drawing/2014/main" val="3987088238"/>
                    </a:ext>
                  </a:extLst>
                </a:gridCol>
                <a:gridCol w="1372839">
                  <a:extLst>
                    <a:ext uri="{9D8B030D-6E8A-4147-A177-3AD203B41FA5}">
                      <a16:colId xmlns:a16="http://schemas.microsoft.com/office/drawing/2014/main" val="1768220523"/>
                    </a:ext>
                  </a:extLst>
                </a:gridCol>
                <a:gridCol w="1659274">
                  <a:extLst>
                    <a:ext uri="{9D8B030D-6E8A-4147-A177-3AD203B41FA5}">
                      <a16:colId xmlns:a16="http://schemas.microsoft.com/office/drawing/2014/main" val="637198002"/>
                    </a:ext>
                  </a:extLst>
                </a:gridCol>
                <a:gridCol w="1516057">
                  <a:extLst>
                    <a:ext uri="{9D8B030D-6E8A-4147-A177-3AD203B41FA5}">
                      <a16:colId xmlns:a16="http://schemas.microsoft.com/office/drawing/2014/main" val="4266428053"/>
                    </a:ext>
                  </a:extLst>
                </a:gridCol>
                <a:gridCol w="1516057">
                  <a:extLst>
                    <a:ext uri="{9D8B030D-6E8A-4147-A177-3AD203B41FA5}">
                      <a16:colId xmlns:a16="http://schemas.microsoft.com/office/drawing/2014/main" val="3761139633"/>
                    </a:ext>
                  </a:extLst>
                </a:gridCol>
                <a:gridCol w="2380703">
                  <a:extLst>
                    <a:ext uri="{9D8B030D-6E8A-4147-A177-3AD203B41FA5}">
                      <a16:colId xmlns:a16="http://schemas.microsoft.com/office/drawing/2014/main" val="337674089"/>
                    </a:ext>
                  </a:extLst>
                </a:gridCol>
              </a:tblGrid>
              <a:tr h="571513"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ขนม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แคล</a:t>
                      </a:r>
                      <a:r>
                        <a:rPr lang="th-TH" dirty="0" err="1"/>
                        <a:t>ลอ</a:t>
                      </a:r>
                      <a:r>
                        <a:rPr lang="th-TH" dirty="0"/>
                        <a:t>รี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ช็อคโกแลต</a:t>
                      </a:r>
                      <a:r>
                        <a:rPr lang="en-US" dirty="0"/>
                        <a:t>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น้ำตาล </a:t>
                      </a:r>
                      <a:r>
                        <a:rPr lang="en-US" dirty="0"/>
                        <a:t>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ไขมัน </a:t>
                      </a:r>
                      <a:r>
                        <a:rPr lang="en-US" dirty="0"/>
                        <a:t>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ราคาต่อหน่วย (บาท)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86924"/>
                  </a:ext>
                </a:extLst>
              </a:tr>
              <a:tr h="571513"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บราวนี</a:t>
                      </a:r>
                      <a:r>
                        <a:rPr lang="en-US" dirty="0"/>
                        <a:t> 1</a:t>
                      </a:r>
                      <a:r>
                        <a:rPr lang="th-TH" dirty="0"/>
                        <a:t> ชิ้น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420829"/>
                  </a:ext>
                </a:extLst>
              </a:tr>
              <a:tr h="571513"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ไอศกรีมช็อคโกแลต</a:t>
                      </a:r>
                      <a:r>
                        <a:rPr lang="en-US" dirty="0"/>
                        <a:t> 1</a:t>
                      </a:r>
                      <a:r>
                        <a:rPr lang="th-TH" dirty="0"/>
                        <a:t> ลูก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012946"/>
                  </a:ext>
                </a:extLst>
              </a:tr>
              <a:tr h="571513"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น้ำอัดลม</a:t>
                      </a:r>
                      <a:r>
                        <a:rPr lang="en-US" dirty="0"/>
                        <a:t> 1</a:t>
                      </a:r>
                      <a:r>
                        <a:rPr lang="th-TH" dirty="0"/>
                        <a:t> แก้ว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14380"/>
                  </a:ext>
                </a:extLst>
              </a:tr>
              <a:tr h="571513"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ชีสเค้ก</a:t>
                      </a:r>
                      <a:r>
                        <a:rPr lang="en-US" dirty="0"/>
                        <a:t> 1</a:t>
                      </a:r>
                      <a:r>
                        <a:rPr lang="th-TH" dirty="0"/>
                        <a:t> ชิ้น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18767"/>
                  </a:ext>
                </a:extLst>
              </a:tr>
              <a:tr h="571513"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ความต้องการขั้นต่ำ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02310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D93705E-2EB6-CA62-5BDA-AA1C0757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 Problem</a:t>
            </a:r>
          </a:p>
        </p:txBody>
      </p:sp>
    </p:spTree>
    <p:extLst>
      <p:ext uri="{BB962C8B-B14F-4D97-AF65-F5344CB8AC3E}">
        <p14:creationId xmlns:p14="http://schemas.microsoft.com/office/powerpoint/2010/main" val="2971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4AD8F-3FEC-9433-197D-5F888D2B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7F1BAB-CBC8-8648-F3F5-088C984C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FBD154-4659-8FE4-DE8F-8FCA4780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0070C0"/>
                </a:solidFill>
              </a:rPr>
              <a:t>Model formulation</a:t>
            </a:r>
          </a:p>
          <a:p>
            <a:endParaRPr lang="en-US" dirty="0"/>
          </a:p>
          <a:p>
            <a:r>
              <a:rPr lang="en-US" dirty="0"/>
              <a:t>Objective function?</a:t>
            </a:r>
          </a:p>
          <a:p>
            <a:endParaRPr lang="en-US" dirty="0"/>
          </a:p>
          <a:p>
            <a:r>
              <a:rPr lang="en-US" dirty="0"/>
              <a:t>Decision variables?</a:t>
            </a:r>
          </a:p>
          <a:p>
            <a:endParaRPr lang="en-US" dirty="0"/>
          </a:p>
          <a:p>
            <a:r>
              <a:rPr lang="en-US" dirty="0"/>
              <a:t>Boundaries?</a:t>
            </a:r>
          </a:p>
          <a:p>
            <a:endParaRPr lang="en-US" dirty="0"/>
          </a:p>
          <a:p>
            <a:r>
              <a:rPr lang="en-US" dirty="0"/>
              <a:t>Constraints?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DD459D-FB14-5960-5B4B-80C6413C53B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1944" y="3501008"/>
            <a:ext cx="6396431" cy="2857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Solution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th-TH" dirty="0"/>
              <a:t>คำตอบที่ได้ ไอศกรีม 3 ลูก น้ำอัดลม 1 แก้ว</a:t>
            </a:r>
          </a:p>
          <a:p>
            <a:pPr marL="0" indent="0">
              <a:buNone/>
            </a:pPr>
            <a:r>
              <a:rPr lang="th-TH" dirty="0"/>
              <a:t>เสียค่าใช้จ่าย 140 บาท</a:t>
            </a:r>
          </a:p>
          <a:p>
            <a:pPr marL="0" indent="0">
              <a:buNone/>
            </a:pPr>
            <a:r>
              <a:rPr lang="th-TH" dirty="0"/>
              <a:t>โดยร่างกายได้รับปริมาณช็อคโกแลตอย่างน้อย 6 </a:t>
            </a:r>
            <a:r>
              <a:rPr lang="en-US" dirty="0"/>
              <a:t>g </a:t>
            </a:r>
            <a:r>
              <a:rPr lang="th-TH" dirty="0"/>
              <a:t>ปริมาณน้ำตาลอย่างน้อย 10 </a:t>
            </a:r>
            <a:r>
              <a:rPr lang="en-US" dirty="0"/>
              <a:t>g </a:t>
            </a:r>
            <a:r>
              <a:rPr lang="th-TH" dirty="0"/>
              <a:t>และไขมันอย่างน้อย 8 </a:t>
            </a:r>
            <a:r>
              <a:rPr lang="en-US" dirty="0"/>
              <a:t>g</a:t>
            </a:r>
            <a:endParaRPr lang="en-US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43ACD-1D8A-D70C-520A-AB8F8546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4EBAA-EE2D-DE88-E138-4F5446BFAC91}"/>
              </a:ext>
            </a:extLst>
          </p:cNvPr>
          <p:cNvSpPr/>
          <p:nvPr/>
        </p:nvSpPr>
        <p:spPr>
          <a:xfrm>
            <a:off x="5519936" y="4077071"/>
            <a:ext cx="6336704" cy="2346513"/>
          </a:xfrm>
          <a:prstGeom prst="rect">
            <a:avLst/>
          </a:prstGeom>
          <a:solidFill>
            <a:srgbClr val="FFFFFF">
              <a:alpha val="94902"/>
            </a:srgbClr>
          </a:solidFill>
          <a:ln w="3175">
            <a:solidFill>
              <a:srgbClr val="D3E4F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B5E1A5-B9A9-3BB2-61DD-51EEDADCB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088329"/>
              </p:ext>
            </p:extLst>
          </p:nvPr>
        </p:nvGraphicFramePr>
        <p:xfrm>
          <a:off x="3858191" y="695642"/>
          <a:ext cx="8064896" cy="262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9870882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682205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637198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642805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76113963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37674089"/>
                    </a:ext>
                  </a:extLst>
                </a:gridCol>
              </a:tblGrid>
              <a:tr h="572804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ขนม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แคลอรี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ช็อคโกแลต</a:t>
                      </a:r>
                      <a:r>
                        <a:rPr lang="en-US" sz="1600" dirty="0"/>
                        <a:t>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น้ำตาล </a:t>
                      </a:r>
                      <a:r>
                        <a:rPr lang="en-US" sz="1600" dirty="0"/>
                        <a:t>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ไขมัน </a:t>
                      </a:r>
                      <a:r>
                        <a:rPr lang="en-US" sz="1600" dirty="0"/>
                        <a:t>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ราคาต่อหน่วย (บาท)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86924"/>
                  </a:ext>
                </a:extLst>
              </a:tr>
              <a:tr h="409782">
                <a:tc>
                  <a:txBody>
                    <a:bodyPr/>
                    <a:lstStyle/>
                    <a:p>
                      <a:pPr algn="l"/>
                      <a:r>
                        <a:rPr lang="th-TH" sz="1600" dirty="0"/>
                        <a:t>บราวนี</a:t>
                      </a:r>
                      <a:r>
                        <a:rPr lang="en-US" sz="1600" dirty="0"/>
                        <a:t> 1</a:t>
                      </a:r>
                      <a:r>
                        <a:rPr lang="th-TH" sz="1600" dirty="0"/>
                        <a:t> ชิ้น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420829"/>
                  </a:ext>
                </a:extLst>
              </a:tr>
              <a:tr h="409782">
                <a:tc>
                  <a:txBody>
                    <a:bodyPr/>
                    <a:lstStyle/>
                    <a:p>
                      <a:pPr algn="l"/>
                      <a:r>
                        <a:rPr lang="th-TH" sz="1600" dirty="0"/>
                        <a:t>ไอศกรีมช็อคโกแลต</a:t>
                      </a:r>
                      <a:r>
                        <a:rPr lang="en-US" sz="1600" dirty="0"/>
                        <a:t> 1</a:t>
                      </a:r>
                      <a:r>
                        <a:rPr lang="th-TH" sz="1600" dirty="0"/>
                        <a:t> ลูก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012946"/>
                  </a:ext>
                </a:extLst>
              </a:tr>
              <a:tr h="409782">
                <a:tc>
                  <a:txBody>
                    <a:bodyPr/>
                    <a:lstStyle/>
                    <a:p>
                      <a:pPr algn="l"/>
                      <a:r>
                        <a:rPr lang="th-TH" sz="1600" dirty="0"/>
                        <a:t>น้ำอัดลม</a:t>
                      </a:r>
                      <a:r>
                        <a:rPr lang="en-US" sz="1600" dirty="0"/>
                        <a:t> 1</a:t>
                      </a:r>
                      <a:r>
                        <a:rPr lang="th-TH" sz="1600" dirty="0"/>
                        <a:t> แก้ว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14380"/>
                  </a:ext>
                </a:extLst>
              </a:tr>
              <a:tr h="409782">
                <a:tc>
                  <a:txBody>
                    <a:bodyPr/>
                    <a:lstStyle/>
                    <a:p>
                      <a:pPr algn="l"/>
                      <a:r>
                        <a:rPr lang="th-TH" sz="1600" dirty="0"/>
                        <a:t>ชีสเค้ก</a:t>
                      </a:r>
                      <a:r>
                        <a:rPr lang="en-US" sz="1600" dirty="0"/>
                        <a:t> 1</a:t>
                      </a:r>
                      <a:r>
                        <a:rPr lang="th-TH" sz="1600" dirty="0"/>
                        <a:t> ชิ้น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18767"/>
                  </a:ext>
                </a:extLst>
              </a:tr>
              <a:tr h="409782">
                <a:tc>
                  <a:txBody>
                    <a:bodyPr/>
                    <a:lstStyle/>
                    <a:p>
                      <a:pPr algn="l"/>
                      <a:r>
                        <a:rPr lang="th-TH" sz="1600" dirty="0"/>
                        <a:t>ความต้องการขั้นต่ำ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02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53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4DF08C-A258-F6F2-D23C-B975091F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84E86-1B0F-8D65-C9F5-FF8A3694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400D5-D85A-10A1-1385-79DCFE6B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D721D-CF94-3603-76C1-2CDFABD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0070C0"/>
                </a:solidFill>
              </a:rPr>
              <a:t>Shortest path problem</a:t>
            </a:r>
          </a:p>
          <a:p>
            <a:r>
              <a:rPr lang="th-TH" dirty="0"/>
              <a:t>ควรเลือกเส้นทางเดินจากจุดเริ่มต้น (จุดที่ 1) ไปจุดปลายทาง (จุดที่ 13) เส้นทางใดที่ให้ระยะทางรวมน้อยที่สุด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C092E-266E-4866-3A99-CA6AE202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2276872"/>
            <a:ext cx="918338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9DDC4B6-BADC-4DD9-8559-E80A0222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 h u k i a t   W o r a s u c h e e p</a:t>
            </a:r>
            <a:endParaRPr lang="pt-BR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8371F32-09F5-4D48-9885-62414E63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4B53E3F-6F79-4DF8-8313-E39BCD0F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Financial prediction</a:t>
            </a:r>
          </a:p>
          <a:p>
            <a:pPr lvl="1"/>
            <a:r>
              <a:rPr lang="en-US" dirty="0"/>
              <a:t>Customer spending, claim amount, demand</a:t>
            </a:r>
          </a:p>
          <a:p>
            <a:pPr lvl="1"/>
            <a:r>
              <a:rPr lang="en-US" dirty="0"/>
              <a:t>Energy consumption, oil price, stock index, etc.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9BC9FAE-F74B-4393-A110-F85981FC7AC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Portfolio optimization</a:t>
            </a:r>
          </a:p>
          <a:p>
            <a:pPr lvl="1"/>
            <a:r>
              <a:rPr lang="en-US" dirty="0"/>
              <a:t>Maximize return and minimize risk</a:t>
            </a:r>
          </a:p>
          <a:p>
            <a:pPr lvl="1"/>
            <a:r>
              <a:rPr lang="en-US" dirty="0"/>
              <a:t>Markowitz’s Mean-Variance (MV) model or </a:t>
            </a:r>
            <a:r>
              <a:rPr lang="en-US" dirty="0" err="1"/>
              <a:t>Jorion’s</a:t>
            </a:r>
            <a:r>
              <a:rPr lang="en-US" dirty="0"/>
              <a:t> Value at Risk (</a:t>
            </a:r>
            <a:r>
              <a:rPr lang="en-US" dirty="0" err="1"/>
              <a:t>VaR</a:t>
            </a:r>
            <a:r>
              <a:rPr lang="en-US" dirty="0"/>
              <a:t>) model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A7A03-0CA3-4A8D-909D-CC762EF5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continuous optimization</a:t>
            </a:r>
          </a:p>
        </p:txBody>
      </p:sp>
      <p:pic>
        <p:nvPicPr>
          <p:cNvPr id="31" name="Picture 6" descr="Investment Portfolio Optimization">
            <a:extLst>
              <a:ext uri="{FF2B5EF4-FFF2-40B4-BE49-F238E27FC236}">
                <a16:creationId xmlns:a16="http://schemas.microsoft.com/office/drawing/2014/main" id="{0178DC5E-0100-4A82-9C63-400614B37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33" y="2544473"/>
            <a:ext cx="5233883" cy="39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DF] Predicting Stock Prices Using LSTM | Semantic Scholar">
            <a:extLst>
              <a:ext uri="{FF2B5EF4-FFF2-40B4-BE49-F238E27FC236}">
                <a16:creationId xmlns:a16="http://schemas.microsoft.com/office/drawing/2014/main" id="{EEA25DCC-4A39-4700-AE40-DC3915AE0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4"/>
          <a:stretch/>
        </p:blipFill>
        <p:spPr bwMode="auto">
          <a:xfrm>
            <a:off x="238461" y="2534259"/>
            <a:ext cx="5209467" cy="39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020581-DC92-4811-B79F-D55978CF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 h u k i a t   W o r a s u c h e e p</a:t>
            </a:r>
            <a:endParaRPr lang="pt-B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B027CB-1CDD-4BE8-9E40-2BAC098F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09608-4409-40AC-97BA-EC4D0887F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 location planning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4BFA71-7385-43DD-830F-3F6C21F1D7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Inventory/replenishment optimization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C0BF76-4B7E-4F7B-A325-6E7EAAA9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continuous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9C785-D393-4525-8647-A981A75C67DD}"/>
              </a:ext>
            </a:extLst>
          </p:cNvPr>
          <p:cNvSpPr txBox="1"/>
          <p:nvPr/>
        </p:nvSpPr>
        <p:spPr>
          <a:xfrm>
            <a:off x="767407" y="5149502"/>
            <a:ext cx="56401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indent="-228600" algn="l" defTabSz="914400" rtl="0" eaLnBrk="1" fontAlgn="auto" latinLnBrk="0" hangingPunct="1">
              <a:spcBef>
                <a:spcPts val="0"/>
              </a:spcBef>
              <a:spcAft>
                <a:spcPts val="4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Greater customer engagement</a:t>
            </a:r>
          </a:p>
          <a:p>
            <a:pPr marL="228600" marR="0" indent="-228600" algn="l" defTabSz="914400" rtl="0" eaLnBrk="1" fontAlgn="auto" latinLnBrk="0" hangingPunct="1">
              <a:spcBef>
                <a:spcPts val="0"/>
              </a:spcBef>
              <a:spcAft>
                <a:spcPts val="4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Streamline operations</a:t>
            </a:r>
          </a:p>
          <a:p>
            <a:pPr marL="228600" marR="0" indent="-228600" algn="l" defTabSz="914400" rtl="0" eaLnBrk="1" fontAlgn="auto" latinLnBrk="0" hangingPunct="1">
              <a:spcBef>
                <a:spcPts val="0"/>
              </a:spcBef>
              <a:spcAft>
                <a:spcPts val="4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 the agility and ability of back-office functions</a:t>
            </a:r>
          </a:p>
          <a:p>
            <a:pPr marL="228600" marR="0" indent="-228600" algn="l" defTabSz="914400" rtl="0" eaLnBrk="1" fontAlgn="auto" latinLnBrk="0" hangingPunct="1">
              <a:spcBef>
                <a:spcPts val="0"/>
              </a:spcBef>
              <a:spcAft>
                <a:spcPts val="4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 cost</a:t>
            </a:r>
          </a:p>
        </p:txBody>
      </p:sp>
      <p:pic>
        <p:nvPicPr>
          <p:cNvPr id="5122" name="Picture 2" descr="The lie of the land: Using Big Data to optimise location planning -  Starcount">
            <a:extLst>
              <a:ext uri="{FF2B5EF4-FFF2-40B4-BE49-F238E27FC236}">
                <a16:creationId xmlns:a16="http://schemas.microsoft.com/office/drawing/2014/main" id="{E568A25B-D213-4357-B259-AD0C3E1E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01" y="1432470"/>
            <a:ext cx="5640106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DE9BE6-3404-44C8-F23C-709D02BBF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3" t="-3271" r="563" b="3271"/>
          <a:stretch/>
        </p:blipFill>
        <p:spPr>
          <a:xfrm>
            <a:off x="6238264" y="1293970"/>
            <a:ext cx="5115013" cy="39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hlinkClick r:id="rId2"/>
            <a:extLst>
              <a:ext uri="{FF2B5EF4-FFF2-40B4-BE49-F238E27FC236}">
                <a16:creationId xmlns:a16="http://schemas.microsoft.com/office/drawing/2014/main" id="{D238C5BE-8CFE-141B-50A5-4B7A05E2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47" y="3269350"/>
            <a:ext cx="7199948" cy="295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926F0-FA8C-6AC5-B758-63AA5AF4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E8BEB-0677-4497-BCF7-16423564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B525E-28F7-3EDB-7702-6599C7A2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Wind farm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1E83D-F6A6-62EE-A44A-4C63B680A67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Structural optimization </a:t>
            </a:r>
            <a:r>
              <a:rPr lang="en-US" sz="1600" dirty="0">
                <a:hlinkClick r:id="rId4"/>
              </a:rPr>
              <a:t>(more)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969EFC-51B5-C993-D237-01F9CF8C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continuous optimization</a:t>
            </a:r>
          </a:p>
        </p:txBody>
      </p:sp>
      <p:pic>
        <p:nvPicPr>
          <p:cNvPr id="2050" name="Picture 2" descr="Bracket — Topology Optimization">
            <a:hlinkClick r:id="rId5"/>
            <a:extLst>
              <a:ext uri="{FF2B5EF4-FFF2-40B4-BE49-F238E27FC236}">
                <a16:creationId xmlns:a16="http://schemas.microsoft.com/office/drawing/2014/main" id="{309F41CF-647F-F688-358D-6CCA7C76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295" y="1112152"/>
            <a:ext cx="3081712" cy="21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to build a better wind farm | Carnegie Institution for Science">
            <a:hlinkClick r:id="rId7"/>
            <a:extLst>
              <a:ext uri="{FF2B5EF4-FFF2-40B4-BE49-F238E27FC236}">
                <a16:creationId xmlns:a16="http://schemas.microsoft.com/office/drawing/2014/main" id="{99EBE518-00BB-550A-7BAE-6729F88E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7" r="14843"/>
          <a:stretch/>
        </p:blipFill>
        <p:spPr bwMode="auto">
          <a:xfrm>
            <a:off x="78472" y="1577162"/>
            <a:ext cx="484738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16619BE-5BCD-4763-8DB9-ACBABDCD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 h u k i a t   W o r a s u c h e e p</a:t>
            </a:r>
            <a:endParaRPr lang="pt-B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D8D29DD-402B-4545-A09F-2759585C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61FDB6-86AE-416F-A27E-A6EFFA10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reaction optimization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9B234B-1ECA-FD34-E4DB-52F49CD942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Marginal cost and revenue optimization (economic)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41FEC8-BB24-48A3-BB2A-9777EF64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continuous optimization</a:t>
            </a:r>
          </a:p>
        </p:txBody>
      </p:sp>
      <p:pic>
        <p:nvPicPr>
          <p:cNvPr id="15" name="Picture 6" descr="Theory of the Firm Graphs | i am so">
            <a:extLst>
              <a:ext uri="{FF2B5EF4-FFF2-40B4-BE49-F238E27FC236}">
                <a16:creationId xmlns:a16="http://schemas.microsoft.com/office/drawing/2014/main" id="{0882575F-461E-4E79-7D71-DBBBAB35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31" y="1700808"/>
            <a:ext cx="5939648" cy="42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chine learning made easy for optimizing chemical reactions">
            <a:extLst>
              <a:ext uri="{FF2B5EF4-FFF2-40B4-BE49-F238E27FC236}">
                <a16:creationId xmlns:a16="http://schemas.microsoft.com/office/drawing/2014/main" id="{2155E981-CE0F-EDB5-8E13-0EB78288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5" y="1844824"/>
            <a:ext cx="518457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5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9F55058-11C6-4FAE-9373-1C0C756C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C7CB4-0A5B-449D-93C7-1FB85347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6D762-A9BB-4311-A59A-25B2C832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discrete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885FE-88DC-4A95-9A13-D78308B07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Vehicle Routing Problem (VRP)</a:t>
            </a:r>
            <a:br>
              <a:rPr lang="en-US" dirty="0"/>
            </a:br>
            <a:r>
              <a:rPr lang="en-US" dirty="0"/>
              <a:t>(</a:t>
            </a:r>
            <a:r>
              <a:rPr lang="th-TH" dirty="0"/>
              <a:t>ปัญหาการจัดเส้นทางพาหนะ)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Vehicle Routing Problem with Time Windows (VRPTW)</a:t>
            </a:r>
            <a:r>
              <a:rPr lang="th-TH" sz="1800" dirty="0"/>
              <a:t> มีเงื่อนไขด้านเวลา</a:t>
            </a:r>
            <a:endParaRPr lang="en-US" sz="18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Capacitated Vehicle Routing Problem (CVRP)</a:t>
            </a:r>
            <a:r>
              <a:rPr lang="th-TH" sz="1800" dirty="0"/>
              <a:t> มีเงื่อนไขเรื่องความจุของยานพาหนะ</a:t>
            </a:r>
            <a:endParaRPr lang="en-US" sz="18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Dynamic VRP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3E665-A72C-A53A-F646-BAA41DA6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6" y="3331268"/>
            <a:ext cx="6069992" cy="28776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F96-17F4-BEA1-285A-915820BE78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Human-resource allocation </a:t>
            </a:r>
            <a:r>
              <a:rPr lang="th-TH" dirty="0"/>
              <a:t>การจัดสรรทรัพยากรมนุษย์</a:t>
            </a:r>
            <a:r>
              <a:rPr lang="en-US" dirty="0"/>
              <a:t> (assignment problem) 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E88AE0-3675-9933-817E-FCCC30B2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37" y="5691450"/>
            <a:ext cx="3024336" cy="9594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2E918C-0BF5-A0C3-A8C6-8A232D70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6" y="1659480"/>
            <a:ext cx="4907829" cy="40017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911B5A-5726-8C29-BB4E-AD518CB0D07C}"/>
              </a:ext>
            </a:extLst>
          </p:cNvPr>
          <p:cNvSpPr txBox="1"/>
          <p:nvPr/>
        </p:nvSpPr>
        <p:spPr>
          <a:xfrm>
            <a:off x="10469340" y="5247908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j-lt"/>
                <a:hlinkClick r:id="rId5"/>
              </a:rPr>
              <a:t>Source: here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48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/>
              <a:t>เข้าใจว่าปัญหาการหาค่าเหมาะที่สุด (</a:t>
            </a:r>
            <a:r>
              <a:rPr lang="en-US" dirty="0"/>
              <a:t>optimization</a:t>
            </a:r>
            <a:r>
              <a:rPr lang="th-TH" dirty="0"/>
              <a:t>) คือ</a:t>
            </a:r>
            <a:r>
              <a:rPr lang="th-TH" i="1" dirty="0">
                <a:solidFill>
                  <a:srgbClr val="00B0F0"/>
                </a:solidFill>
              </a:rPr>
              <a:t>อะไร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th-TH" dirty="0"/>
              <a:t>พร้อมตัวอย่าง</a:t>
            </a:r>
            <a:r>
              <a:rPr lang="th-TH" i="1" dirty="0">
                <a:solidFill>
                  <a:srgbClr val="00B0F0"/>
                </a:solidFill>
              </a:rPr>
              <a:t>การประยุกต์ใช้</a:t>
            </a:r>
            <a:endParaRPr lang="th-TH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/>
              <a:t>เข้าใจ</a:t>
            </a:r>
            <a:r>
              <a:rPr lang="th-TH" i="1" dirty="0">
                <a:solidFill>
                  <a:srgbClr val="00B0F0"/>
                </a:solidFill>
              </a:rPr>
              <a:t>แนวทาง</a:t>
            </a:r>
            <a:r>
              <a:rPr lang="th-TH" dirty="0"/>
              <a:t>ในการหาคำตอบโจทย์ปัญหาการหาค่าเหมาะที่สุดชนิดต่อเนื่อง</a:t>
            </a:r>
            <a:endParaRPr lang="en-US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/>
              <a:t>เข้าใจ</a:t>
            </a:r>
            <a:r>
              <a:rPr lang="th-TH" i="1" dirty="0">
                <a:solidFill>
                  <a:srgbClr val="00B0F0"/>
                </a:solidFill>
              </a:rPr>
              <a:t>กระบวนการ</a:t>
            </a:r>
            <a:r>
              <a:rPr lang="th-TH" dirty="0"/>
              <a:t>ในการหาคำตอบโจทย์ปัญหาการหาค่าเหมาะที่สุดชนิดต่อเนื่อง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/>
              <a:t>เข้าใจแนวคิดพื้นฐานของขั้นตอนวิธีการวิวัฒน์ส่วนต่าง</a:t>
            </a:r>
            <a:r>
              <a:rPr lang="en-US" dirty="0"/>
              <a:t> </a:t>
            </a:r>
            <a:r>
              <a:rPr lang="en-US" i="1" dirty="0">
                <a:solidFill>
                  <a:srgbClr val="00B0F0"/>
                </a:solidFill>
              </a:rPr>
              <a:t>(Differential evolution)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/>
              <a:t>ทดลองเขียนโปรแกรม</a:t>
            </a:r>
            <a:r>
              <a:rPr lang="th-TH" dirty="0" err="1"/>
              <a:t>ไพธอน</a:t>
            </a:r>
            <a:r>
              <a:rPr lang="th-TH" dirty="0"/>
              <a:t>เพื่อแก้ปัญหาการหาค่าเหมาะที่สุด</a:t>
            </a:r>
          </a:p>
          <a:p>
            <a:pPr lvl="2" indent="-457200">
              <a:buClr>
                <a:srgbClr val="5B9BD5">
                  <a:lumMod val="75000"/>
                </a:srgbClr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th-TH" sz="2000" dirty="0"/>
              <a:t>ด้วยแนวทางการโปรแกรมเชิงเส้น </a:t>
            </a:r>
            <a:r>
              <a:rPr lang="th-TH" sz="2000" i="1" dirty="0">
                <a:solidFill>
                  <a:srgbClr val="00B0F0"/>
                </a:solidFill>
              </a:rPr>
              <a:t>(</a:t>
            </a:r>
            <a:r>
              <a:rPr lang="en-US" sz="2000" i="1" dirty="0">
                <a:solidFill>
                  <a:srgbClr val="00B0F0"/>
                </a:solidFill>
              </a:rPr>
              <a:t>Linear programming</a:t>
            </a:r>
            <a:r>
              <a:rPr lang="th-TH" sz="2000" i="1" dirty="0">
                <a:solidFill>
                  <a:srgbClr val="00B0F0"/>
                </a:solidFill>
              </a:rPr>
              <a:t>)</a:t>
            </a:r>
            <a:endParaRPr lang="en-US" sz="2000" i="1" dirty="0">
              <a:solidFill>
                <a:srgbClr val="00B0F0"/>
              </a:solidFill>
            </a:endParaRPr>
          </a:p>
          <a:p>
            <a:pPr lvl="2" indent="-457200">
              <a:buClr>
                <a:srgbClr val="5B9BD5">
                  <a:lumMod val="75000"/>
                </a:srgbClr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th-TH" sz="2000" dirty="0"/>
              <a:t>ด้วยขั้นตอนวิธีการวิวัฒน์ส่วนต่าง </a:t>
            </a:r>
            <a:r>
              <a:rPr lang="th-TH" sz="2000" i="1" dirty="0">
                <a:solidFill>
                  <a:srgbClr val="00B0F0"/>
                </a:solidFill>
              </a:rPr>
              <a:t>(</a:t>
            </a:r>
            <a:r>
              <a:rPr lang="en-US" sz="2000" i="1" dirty="0">
                <a:solidFill>
                  <a:srgbClr val="00B0F0"/>
                </a:solidFill>
              </a:rPr>
              <a:t>Differential evolution)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8A6EA-5AFB-806D-32C0-5B643652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7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C27A514-3AC7-4540-89DF-E8C0BF01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C7CB4-0A5B-449D-93C7-1FB85347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6D762-A9BB-4311-A59A-25B2C832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discrete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885FE-88DC-4A95-9A13-D78308B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Job-shop scheduling</a:t>
            </a:r>
            <a:br>
              <a:rPr lang="th-TH" dirty="0"/>
            </a:br>
            <a:r>
              <a:rPr lang="th-TH" dirty="0"/>
              <a:t>การจัดตารางการผลิต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3DA251-13C2-A23B-A5C9-CE654D94AB9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fontAlgn="auto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2D Bin-Packing </a:t>
            </a:r>
            <a:r>
              <a:rPr lang="th-TH" dirty="0">
                <a:solidFill>
                  <a:srgbClr val="4D5156"/>
                </a:solidFill>
                <a:latin typeface="arial" panose="020B0604020202020204" pitchFamily="34" charset="0"/>
              </a:rPr>
              <a:t>ปัญหาการบรรจุผลิตภัณฑ์ 2 มิติ</a:t>
            </a:r>
          </a:p>
          <a:p>
            <a:pPr lvl="1" fontAlgn="auto">
              <a:lnSpc>
                <a:spcPct val="100000"/>
              </a:lnSpc>
              <a:spcAft>
                <a:spcPts val="600"/>
              </a:spcAft>
            </a:pPr>
            <a:r>
              <a:rPr lang="th-TH" dirty="0">
                <a:solidFill>
                  <a:srgbClr val="4D5156"/>
                </a:solidFill>
                <a:latin typeface="arial" panose="020B0604020202020204" pitchFamily="34" charset="0"/>
              </a:rPr>
              <a:t>ผ้า ไม้ เหล็ก พลาสติก</a:t>
            </a:r>
            <a:endParaRPr lang="th-TH" dirty="0"/>
          </a:p>
          <a:p>
            <a:endParaRPr lang="en-US" dirty="0"/>
          </a:p>
        </p:txBody>
      </p:sp>
      <p:pic>
        <p:nvPicPr>
          <p:cNvPr id="21" name="Picture 2" descr="Process simulation of job shop flow.">
            <a:extLst>
              <a:ext uri="{FF2B5EF4-FFF2-40B4-BE49-F238E27FC236}">
                <a16:creationId xmlns:a16="http://schemas.microsoft.com/office/drawing/2014/main" id="{568A9C65-B7ED-68FF-1943-42828897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7" y="1642283"/>
            <a:ext cx="4394999" cy="243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1DBF29-7251-B368-A877-8E1CC55E2956}"/>
              </a:ext>
            </a:extLst>
          </p:cNvPr>
          <p:cNvSpPr txBox="1"/>
          <p:nvPr/>
        </p:nvSpPr>
        <p:spPr>
          <a:xfrm>
            <a:off x="214913" y="4050717"/>
            <a:ext cx="578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Source: https://www.processmodel.com/blog/process-improvement-job-shop/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F6AD89-55BF-C36C-7B6F-CDC11E30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73" y="4399280"/>
            <a:ext cx="4653170" cy="18758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FDF0444-60FF-DAEB-3A2E-DA06BBEA1C1A}"/>
              </a:ext>
            </a:extLst>
          </p:cNvPr>
          <p:cNvGrpSpPr/>
          <p:nvPr/>
        </p:nvGrpSpPr>
        <p:grpSpPr>
          <a:xfrm>
            <a:off x="6997215" y="2133105"/>
            <a:ext cx="4181810" cy="3208456"/>
            <a:chOff x="7308144" y="2120906"/>
            <a:chExt cx="4181810" cy="32084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C2188-C45C-9EA3-84A4-89684DBAF87C}"/>
                </a:ext>
              </a:extLst>
            </p:cNvPr>
            <p:cNvSpPr/>
            <p:nvPr/>
          </p:nvSpPr>
          <p:spPr>
            <a:xfrm>
              <a:off x="8155487" y="3240041"/>
              <a:ext cx="1389843" cy="14675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9CB3AB-B51D-EAF0-A822-9D82AF6B2899}"/>
                </a:ext>
              </a:extLst>
            </p:cNvPr>
            <p:cNvSpPr/>
            <p:nvPr/>
          </p:nvSpPr>
          <p:spPr>
            <a:xfrm>
              <a:off x="9549591" y="3700665"/>
              <a:ext cx="1940363" cy="7813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A68BF4-46D1-50CB-4277-69877BF0DD7F}"/>
                </a:ext>
              </a:extLst>
            </p:cNvPr>
            <p:cNvSpPr/>
            <p:nvPr/>
          </p:nvSpPr>
          <p:spPr>
            <a:xfrm>
              <a:off x="9549591" y="4468761"/>
              <a:ext cx="1940363" cy="860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2A7EDF-7ACB-A0EF-2BB0-1A6BA57A0274}"/>
                </a:ext>
              </a:extLst>
            </p:cNvPr>
            <p:cNvSpPr/>
            <p:nvPr/>
          </p:nvSpPr>
          <p:spPr>
            <a:xfrm>
              <a:off x="7308144" y="3240041"/>
              <a:ext cx="845464" cy="20760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95D722-7803-E2C8-73C2-B8393FC3480D}"/>
                </a:ext>
              </a:extLst>
            </p:cNvPr>
            <p:cNvSpPr/>
            <p:nvPr/>
          </p:nvSpPr>
          <p:spPr>
            <a:xfrm>
              <a:off x="7315199" y="2120906"/>
              <a:ext cx="2956767" cy="111341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E650AD-9369-D0E3-D7F2-A93440DBF75F}"/>
                </a:ext>
              </a:extLst>
            </p:cNvPr>
            <p:cNvSpPr/>
            <p:nvPr/>
          </p:nvSpPr>
          <p:spPr>
            <a:xfrm>
              <a:off x="9545019" y="3230880"/>
              <a:ext cx="735330" cy="466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F5A051-C0C8-B723-3E15-760B3EFBFA21}"/>
                </a:ext>
              </a:extLst>
            </p:cNvPr>
            <p:cNvSpPr/>
            <p:nvPr/>
          </p:nvSpPr>
          <p:spPr>
            <a:xfrm>
              <a:off x="8155131" y="4706112"/>
              <a:ext cx="1391412" cy="621792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DF99E3-E347-0B32-BC6A-28AB3CDFD069}"/>
                </a:ext>
              </a:extLst>
            </p:cNvPr>
            <p:cNvSpPr/>
            <p:nvPr/>
          </p:nvSpPr>
          <p:spPr>
            <a:xfrm>
              <a:off x="10271760" y="2120906"/>
              <a:ext cx="1218194" cy="1572254"/>
            </a:xfrm>
            <a:prstGeom prst="rect">
              <a:avLst/>
            </a:prstGeom>
            <a:solidFill>
              <a:srgbClr val="BEF4E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  <a:ea typeface="Open Sans" pitchFamily="2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8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3D0DBB-EF80-6854-73B8-E5ADF81B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15CE7-A698-F6A0-B5BC-CE97A544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92D918-4F76-836B-07FA-623F6AF5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Today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BC6DB-150A-DF8E-1B33-5A03D744A74C}"/>
              </a:ext>
            </a:extLst>
          </p:cNvPr>
          <p:cNvGrpSpPr/>
          <p:nvPr/>
        </p:nvGrpSpPr>
        <p:grpSpPr>
          <a:xfrm>
            <a:off x="9261183" y="1556792"/>
            <a:ext cx="2163409" cy="1656184"/>
            <a:chOff x="8652284" y="3285963"/>
            <a:chExt cx="3016651" cy="1439181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0AA897A-0D2B-130A-F0C7-2410214B2A2B}"/>
                </a:ext>
              </a:extLst>
            </p:cNvPr>
            <p:cNvSpPr/>
            <p:nvPr/>
          </p:nvSpPr>
          <p:spPr>
            <a:xfrm>
              <a:off x="8652284" y="3285963"/>
              <a:ext cx="216024" cy="1439181"/>
            </a:xfrm>
            <a:prstGeom prst="rightBrace">
              <a:avLst>
                <a:gd name="adj1" fmla="val 32037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528E5-3C7E-79B2-67C3-2AE6094F6853}"/>
                </a:ext>
              </a:extLst>
            </p:cNvPr>
            <p:cNvSpPr txBox="1"/>
            <p:nvPr/>
          </p:nvSpPr>
          <p:spPr>
            <a:xfrm>
              <a:off x="8932631" y="3448048"/>
              <a:ext cx="2736304" cy="1058416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marR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5B9BD5">
                    <a:lumMod val="75000"/>
                  </a:srgbClr>
                </a:buClr>
                <a:buSzPct val="65000"/>
                <a:buFont typeface="Wingdings" panose="05000000000000000000" pitchFamily="2" charset="2"/>
                <a:buNone/>
                <a:tabLst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V Boli" panose="02000500030200090000" pitchFamily="2" charset="0"/>
                  <a:ea typeface="Open Sans" panose="020B0606030504020204" pitchFamily="34" charset="0"/>
                  <a:cs typeface="MV Boli" panose="02000500030200090000" pitchFamily="2" charset="0"/>
                </a:rPr>
                <a:t>Today!</a:t>
              </a:r>
            </a:p>
          </p:txBody>
        </p:sp>
      </p:grp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2A6DE5A7-EBB2-9952-6C76-5DD9302CBA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5400" y="1268760"/>
          <a:ext cx="8424935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B9551FE0-7E82-B7B6-F1E7-ADE9E56CD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30" y="1359547"/>
            <a:ext cx="8459933" cy="600507"/>
          </a:xfrm>
          <a:prstGeom prst="roundRect">
            <a:avLst>
              <a:gd name="adj" fmla="val 16667"/>
            </a:avLst>
          </a:prstGeom>
          <a:solidFill>
            <a:srgbClr val="D9FFD9">
              <a:alpha val="29804"/>
            </a:srgbClr>
          </a:solidFill>
          <a:ln w="12700">
            <a:solidFill>
              <a:srgbClr val="20AF14"/>
            </a:solidFill>
            <a:round/>
            <a:headEnd/>
            <a:tailEnd/>
          </a:ln>
        </p:spPr>
        <p:txBody>
          <a:bodyPr wrap="none" lIns="18000" tIns="10800" rIns="18000" bIns="10800" anchor="ctr"/>
          <a:lstStyle/>
          <a:p>
            <a:endParaRPr lang="th-TH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are optimization?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Optimization formulation</a:t>
            </a:r>
            <a:endParaRPr lang="th-TH" dirty="0"/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Solving continuous optimizations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Hands-on labs using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4" name="Picture 2" descr="The Great Exaggeration: Optimization">
            <a:extLst>
              <a:ext uri="{FF2B5EF4-FFF2-40B4-BE49-F238E27FC236}">
                <a16:creationId xmlns:a16="http://schemas.microsoft.com/office/drawing/2014/main" id="{338B34E6-2134-C9A0-8D9C-C106EA29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4293096"/>
            <a:ext cx="2823637" cy="192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33F8C1-BA61-CC53-C74C-B5449DFD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E97E8-D3C2-CAA8-A7C8-8963DCDE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2C45E-A3E0-26EA-D775-D0CBBC19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optimization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F97F99-4DE9-DC80-7383-AE406E1F1B3B}"/>
              </a:ext>
            </a:extLst>
          </p:cNvPr>
          <p:cNvSpPr/>
          <p:nvPr/>
        </p:nvSpPr>
        <p:spPr>
          <a:xfrm>
            <a:off x="4135995" y="837388"/>
            <a:ext cx="3240360" cy="432048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Need for optimization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D219E-E2DD-F171-DFB0-FA81C5872F20}"/>
              </a:ext>
            </a:extLst>
          </p:cNvPr>
          <p:cNvSpPr/>
          <p:nvPr/>
        </p:nvSpPr>
        <p:spPr>
          <a:xfrm>
            <a:off x="4135995" y="1608470"/>
            <a:ext cx="3240360" cy="432048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เลือก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decision variables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7EDB71-13BB-6365-0D4A-3D7A25252F63}"/>
              </a:ext>
            </a:extLst>
          </p:cNvPr>
          <p:cNvSpPr/>
          <p:nvPr/>
        </p:nvSpPr>
        <p:spPr>
          <a:xfrm>
            <a:off x="4135995" y="2379552"/>
            <a:ext cx="3240360" cy="432048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กำหนด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objective function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68A1F4-31C2-2B6C-A6ED-11816175A70A}"/>
              </a:ext>
            </a:extLst>
          </p:cNvPr>
          <p:cNvSpPr/>
          <p:nvPr/>
        </p:nvSpPr>
        <p:spPr>
          <a:xfrm>
            <a:off x="4135995" y="3150634"/>
            <a:ext cx="3240360" cy="432048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กำหนดขอบเขตของแต่ละ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variable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B90CB9-8CEB-F8AE-965C-AFEF98428E1D}"/>
              </a:ext>
            </a:extLst>
          </p:cNvPr>
          <p:cNvSpPr/>
          <p:nvPr/>
        </p:nvSpPr>
        <p:spPr>
          <a:xfrm>
            <a:off x="4135995" y="3921716"/>
            <a:ext cx="3240360" cy="432048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กำหนด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constraints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3EABA4-464C-1AB7-B986-6FECAA82026A}"/>
              </a:ext>
            </a:extLst>
          </p:cNvPr>
          <p:cNvSpPr/>
          <p:nvPr/>
        </p:nvSpPr>
        <p:spPr>
          <a:xfrm>
            <a:off x="4135995" y="4692798"/>
            <a:ext cx="3240360" cy="595992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เลือก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optimization algorithm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9C109B-8AA3-F899-E807-3784A1BB93B1}"/>
              </a:ext>
            </a:extLst>
          </p:cNvPr>
          <p:cNvSpPr/>
          <p:nvPr/>
        </p:nvSpPr>
        <p:spPr>
          <a:xfrm>
            <a:off x="4135995" y="5627822"/>
            <a:ext cx="3240360" cy="591090"/>
          </a:xfrm>
          <a:prstGeom prst="roundRect">
            <a:avLst/>
          </a:prstGeom>
          <a:solidFill>
            <a:srgbClr val="009999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Execute the algorithm</a:t>
            </a:r>
            <a:r>
              <a:rPr lang="th-TH" sz="1600" dirty="0">
                <a:solidFill>
                  <a:schemeClr val="bg1"/>
                </a:solidFill>
                <a:latin typeface="+mj-lt"/>
              </a:rPr>
              <a:t> เพื่อได้มาซึ่งคำตอบ (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solutions</a:t>
            </a:r>
            <a:r>
              <a:rPr lang="th-TH" sz="1600" dirty="0">
                <a:solidFill>
                  <a:schemeClr val="bg1"/>
                </a:solidFill>
                <a:latin typeface="+mj-lt"/>
              </a:rPr>
              <a:t>)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0E3031-FC5D-DA9A-BE42-CBE5E80A6F3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5756175" y="1269436"/>
            <a:ext cx="0" cy="339034"/>
          </a:xfrm>
          <a:prstGeom prst="straightConnector1">
            <a:avLst/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7E582-D8B0-B498-BA75-4F99CF08707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5756175" y="2040518"/>
            <a:ext cx="0" cy="339034"/>
          </a:xfrm>
          <a:prstGeom prst="straightConnector1">
            <a:avLst/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DE7D2F-65FE-1555-5CF3-CD641422035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756175" y="2811600"/>
            <a:ext cx="0" cy="339034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E895CE-5076-B520-A605-CDA1ED23A87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756175" y="3582682"/>
            <a:ext cx="0" cy="339034"/>
          </a:xfrm>
          <a:prstGeom prst="straightConnector1">
            <a:avLst/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91ACB4-CC40-43D6-198E-29F583BDA97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756175" y="4353764"/>
            <a:ext cx="0" cy="339034"/>
          </a:xfrm>
          <a:prstGeom prst="straightConnector1">
            <a:avLst/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A3CE08-9728-99E4-B6A5-8A0152A2894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756175" y="5288790"/>
            <a:ext cx="0" cy="339032"/>
          </a:xfrm>
          <a:prstGeom prst="straightConnector1">
            <a:avLst/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6E0DD39-056C-044A-EADE-A2234396AB08}"/>
              </a:ext>
            </a:extLst>
          </p:cNvPr>
          <p:cNvCxnSpPr>
            <a:stCxn id="11" idx="1"/>
            <a:endCxn id="10" idx="1"/>
          </p:cNvCxnSpPr>
          <p:nvPr/>
        </p:nvCxnSpPr>
        <p:spPr>
          <a:xfrm rot="10800000">
            <a:off x="4135995" y="1824494"/>
            <a:ext cx="12700" cy="771082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CE00F7F-C36A-520E-0A8E-770475C9AB4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7376355" y="1824494"/>
            <a:ext cx="12700" cy="2313246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5AA5AF5-5EF4-51D0-551D-390A9C31FF00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10800000">
            <a:off x="4135995" y="3366659"/>
            <a:ext cx="12700" cy="2556709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C8591DB-C40D-D5D3-37AD-DEE9E9ABAD7D}"/>
              </a:ext>
            </a:extLst>
          </p:cNvPr>
          <p:cNvCxnSpPr>
            <a:cxnSpLocks/>
            <a:stCxn id="15" idx="3"/>
            <a:endCxn id="14" idx="3"/>
          </p:cNvCxnSpPr>
          <p:nvPr/>
        </p:nvCxnSpPr>
        <p:spPr>
          <a:xfrm flipV="1">
            <a:off x="7376355" y="4990794"/>
            <a:ext cx="12700" cy="932573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D9F80DB-5612-BEEF-0976-84923297686B}"/>
              </a:ext>
            </a:extLst>
          </p:cNvPr>
          <p:cNvSpPr/>
          <p:nvPr/>
        </p:nvSpPr>
        <p:spPr>
          <a:xfrm>
            <a:off x="8688288" y="3918490"/>
            <a:ext cx="2271342" cy="878661"/>
          </a:xfrm>
          <a:prstGeom prst="roundRect">
            <a:avLst/>
          </a:prstGeom>
          <a:solidFill>
            <a:srgbClr val="00CC00"/>
          </a:solidFill>
          <a:ln>
            <a:noFill/>
          </a:ln>
          <a:effectLst/>
          <a:scene3d>
            <a:camera prst="orthographicFront"/>
            <a:lightRig rig="chilly" dir="t"/>
          </a:scene3d>
          <a:sp3d prstMaterial="translucentPowder">
            <a:bevelT w="38100" h="6350" prst="divot"/>
          </a:sp3d>
        </p:spPr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+mj-lt"/>
              </a:rPr>
              <a:t>วิเคราะห์คำตอบที่ได้ </a:t>
            </a:r>
            <a:br>
              <a:rPr lang="th-TH" sz="1600" dirty="0">
                <a:solidFill>
                  <a:schemeClr val="bg1"/>
                </a:solidFill>
                <a:latin typeface="+mj-lt"/>
              </a:rPr>
            </a:br>
            <a:r>
              <a:rPr lang="th-TH" sz="1600" dirty="0">
                <a:solidFill>
                  <a:schemeClr val="bg1"/>
                </a:solidFill>
                <a:latin typeface="+mj-lt"/>
              </a:rPr>
              <a:t>และนำไปใช้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C2B2A2F-C6FF-81F2-C748-FF52F0379499}"/>
              </a:ext>
            </a:extLst>
          </p:cNvPr>
          <p:cNvCxnSpPr>
            <a:cxnSpLocks/>
            <a:stCxn id="15" idx="2"/>
            <a:endCxn id="50" idx="2"/>
          </p:cNvCxnSpPr>
          <p:nvPr/>
        </p:nvCxnSpPr>
        <p:spPr>
          <a:xfrm rot="5400000" flipH="1" flipV="1">
            <a:off x="7079186" y="3474140"/>
            <a:ext cx="1421761" cy="4067784"/>
          </a:xfrm>
          <a:prstGeom prst="bentConnector3">
            <a:avLst>
              <a:gd name="adj1" fmla="val -16079"/>
            </a:avLst>
          </a:prstGeom>
          <a:ln w="19050">
            <a:solidFill>
              <a:schemeClr val="accent5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Businessman Lifting His Arms Up and Shout Hooray Stock Vector -  Illustration of salesman, leader: 83819424">
            <a:extLst>
              <a:ext uri="{FF2B5EF4-FFF2-40B4-BE49-F238E27FC236}">
                <a16:creationId xmlns:a16="http://schemas.microsoft.com/office/drawing/2014/main" id="{FB5F928F-24EB-9B83-4590-72DDFA2B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785" y="4984642"/>
            <a:ext cx="1361141" cy="136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Content Placeholder 6">
            <a:extLst>
              <a:ext uri="{FF2B5EF4-FFF2-40B4-BE49-F238E27FC236}">
                <a16:creationId xmlns:a16="http://schemas.microsoft.com/office/drawing/2014/main" id="{02432D94-63A3-8B8A-6C89-F8FAA597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32" y="2136493"/>
            <a:ext cx="3384141" cy="2347848"/>
          </a:xfrm>
          <a:prstGeom prst="rect">
            <a:avLst/>
          </a:prstGeom>
        </p:spPr>
      </p:pic>
      <p:pic>
        <p:nvPicPr>
          <p:cNvPr id="1026" name="Picture 2" descr="Important - Free miscellaneous icons">
            <a:extLst>
              <a:ext uri="{FF2B5EF4-FFF2-40B4-BE49-F238E27FC236}">
                <a16:creationId xmlns:a16="http://schemas.microsoft.com/office/drawing/2014/main" id="{203452E2-94E1-09EF-56E6-6EE8FE18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0731">
            <a:off x="10732752" y="179981"/>
            <a:ext cx="1297837" cy="129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731071-C1EC-41E1-8581-FD165F97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2" y="3149167"/>
            <a:ext cx="7184800" cy="2448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55120-9626-4088-92CB-E51313A1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</a:t>
            </a:r>
            <a:r>
              <a:rPr lang="th-TH" dirty="0"/>
              <a:t>นกกระสา เต่า และหมึก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3C6B-687D-4291-AF9B-9C3798E72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เมื่อรวมหัวของ</a:t>
            </a:r>
            <a:r>
              <a:rPr lang="th-TH" dirty="0">
                <a:solidFill>
                  <a:srgbClr val="404040"/>
                </a:solidFill>
                <a:latin typeface="Lato" panose="020F0502020204030203" pitchFamily="34" charset="0"/>
              </a:rPr>
              <a:t>นก</a:t>
            </a:r>
            <a:r>
              <a:rPr lang="th-T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กระสา เต่า และหมึกจำนวนหนึ่ง จะรวมได้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32</a:t>
            </a:r>
            <a:r>
              <a:rPr lang="th-T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หัว และ รวมขาทั้งหมดได้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80</a:t>
            </a:r>
            <a:r>
              <a:rPr lang="th-T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ขา</a:t>
            </a:r>
          </a:p>
          <a:p>
            <a:r>
              <a:rPr lang="th-TH" dirty="0">
                <a:solidFill>
                  <a:srgbClr val="404040"/>
                </a:solidFill>
                <a:latin typeface="Lato" panose="020F0502020204030203" pitchFamily="34" charset="0"/>
              </a:rPr>
              <a:t>ถามว่าจะต้องมีเต่าและหมึกรวมกันอย่างน้อยกี่ตัว</a:t>
            </a:r>
          </a:p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</a:rPr>
              <a:t>1. </a:t>
            </a:r>
            <a:r>
              <a:rPr lang="th-TH" dirty="0">
                <a:solidFill>
                  <a:srgbClr val="FF0000"/>
                </a:solidFill>
                <a:latin typeface="Lato" panose="020F0502020204030203" pitchFamily="34" charset="0"/>
              </a:rPr>
              <a:t>ตัวแปรตัดสินใจ (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</a:rPr>
              <a:t>decision variables</a:t>
            </a:r>
            <a:r>
              <a:rPr lang="th-TH" dirty="0">
                <a:solidFill>
                  <a:srgbClr val="FF0000"/>
                </a:solidFill>
                <a:latin typeface="Lato" panose="020F0502020204030203" pitchFamily="34" charset="0"/>
              </a:rPr>
              <a:t>) คือ.....</a:t>
            </a:r>
            <a:endParaRPr lang="th-TH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x, y, z</a:t>
            </a:r>
            <a:r>
              <a:rPr lang="th-TH" dirty="0">
                <a:solidFill>
                  <a:srgbClr val="404040"/>
                </a:solidFill>
                <a:latin typeface="Lato" panose="020F0502020204030203" pitchFamily="34" charset="0"/>
              </a:rPr>
              <a:t> เป็นจำนวนนก</a:t>
            </a:r>
            <a:r>
              <a:rPr lang="th-TH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กระสา เต่า และหมึก ตามลำดับ</a:t>
            </a:r>
            <a:endParaRPr lang="th-TH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20A1F-CA26-4D18-A2EF-067A34D1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328FCF-CDBD-468A-8815-B7999D09AFBD}"/>
              </a:ext>
            </a:extLst>
          </p:cNvPr>
          <p:cNvSpPr/>
          <p:nvPr/>
        </p:nvSpPr>
        <p:spPr>
          <a:xfrm>
            <a:off x="2483800" y="3824617"/>
            <a:ext cx="5808646" cy="576064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rIns="10800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เงื่อนไขจำนวนหัว</a:t>
            </a:r>
            <a:endParaRPr lang="en-US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93F32-77C2-46CD-BB4F-0932D78D12D4}"/>
              </a:ext>
            </a:extLst>
          </p:cNvPr>
          <p:cNvSpPr/>
          <p:nvPr/>
        </p:nvSpPr>
        <p:spPr>
          <a:xfrm>
            <a:off x="2483800" y="4368627"/>
            <a:ext cx="5808646" cy="576064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rIns="10800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เงื่อนไขจำนวนขา</a:t>
            </a:r>
            <a:endParaRPr lang="en-US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81881-F757-4E8B-BD58-CA1030B10E24}"/>
              </a:ext>
            </a:extLst>
          </p:cNvPr>
          <p:cNvSpPr/>
          <p:nvPr/>
        </p:nvSpPr>
        <p:spPr>
          <a:xfrm>
            <a:off x="539584" y="3269032"/>
            <a:ext cx="7752862" cy="576064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rIns="108000"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Objective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AB3864-E6F2-4539-AE3F-52ACC3E9B7C9}"/>
              </a:ext>
            </a:extLst>
          </p:cNvPr>
          <p:cNvSpPr/>
          <p:nvPr/>
        </p:nvSpPr>
        <p:spPr>
          <a:xfrm>
            <a:off x="2483800" y="4935786"/>
            <a:ext cx="5808646" cy="576064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rIns="10800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5.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เงื่อนไขขอบเขต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(boundary constraints)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800B5-911A-400C-8972-B79D7BF574A5}"/>
              </a:ext>
            </a:extLst>
          </p:cNvPr>
          <p:cNvSpPr txBox="1"/>
          <p:nvPr/>
        </p:nvSpPr>
        <p:spPr>
          <a:xfrm>
            <a:off x="2364939" y="6433591"/>
            <a:ext cx="78534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Source: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https://scipbook.readthedocs.io/en/latest/intro.html#fraction-optimization-problem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A8B754-A222-47FA-82B1-B7E745294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92" y="2784263"/>
            <a:ext cx="357319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rgbClr val="404040"/>
                </a:solidFill>
                <a:latin typeface="MathJax_Main"/>
              </a:rPr>
              <a:t>When we use a linear optimization solver, we obtain the solution </a:t>
            </a:r>
            <a:br>
              <a:rPr lang="en-US" altLang="en-US" sz="1800" dirty="0">
                <a:solidFill>
                  <a:srgbClr val="404040"/>
                </a:solidFill>
                <a:latin typeface="MathJax_Main"/>
              </a:rPr>
            </a:br>
            <a:r>
              <a:rPr lang="en-US" altLang="en-US" sz="1800" dirty="0">
                <a:solidFill>
                  <a:srgbClr val="404040"/>
                </a:solidFill>
                <a:latin typeface="MathJax_Main"/>
              </a:rPr>
              <a:t>x = 29.333, y = 0, z = 2.667.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rgbClr val="404040"/>
                </a:solidFill>
                <a:latin typeface="MathJax_Main"/>
              </a:rPr>
              <a:t>When solving using integer programming, we get </a:t>
            </a:r>
            <a:br>
              <a:rPr lang="en-US" altLang="en-US" sz="1800" dirty="0">
                <a:solidFill>
                  <a:srgbClr val="404040"/>
                </a:solidFill>
                <a:latin typeface="MathJax_Main"/>
              </a:rPr>
            </a:br>
            <a:r>
              <a:rPr lang="en-US" altLang="en-US" sz="1800" dirty="0">
                <a:solidFill>
                  <a:srgbClr val="404040"/>
                </a:solidFill>
                <a:latin typeface="MathJax_Main"/>
              </a:rPr>
              <a:t>x = 28, y = 2, x = 2.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42B036-3A88-4656-B846-DA06FDA3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79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943125-BE64-44BB-9814-6BCDFF8A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03505-37CC-4364-9740-DAF8AD0D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nutrition requirement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/>
              <a:t>ปัญหาการเลือกสารอาหารทางด้านโภชนาการทาง เช่น มีอาหารอยู่ทั้งหมด 4 เมนู สิ่งที่เราสนใจคือ เราควรจะทานอาหารเมนูใดจำนวนเท่าไร จีงจะได้สารอาหารประกอบด้วย โปรตีน วิตามินและ ธาตุเหล็ก ครบตามความต้องการของร่างกาย โดยที่เสียค่าใช้จ่ายน้อยที่สุด</a:t>
            </a:r>
          </a:p>
          <a:p>
            <a:r>
              <a:rPr lang="th-TH" sz="2000" dirty="0"/>
              <a:t>ในการแก้ปัญหานี้ อย่างแรกที่เราควรจะรู้คือ ปริมาณสารอาหารที่มีอยู่ในแต่ละเมนู นอกจากนี้เราควรรู้ปริมาณสารอาหารแต่ละชนิดที่เราควรจะได้รับ รวมถึงราคาของอาหารแต่ละเมนู ข้อมูลทั้งหมดที่เราต้องการสามารถเขียนลงในตารางได้ดังนี้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911424" y="2996952"/>
          <a:ext cx="8915401" cy="2785306"/>
        </p:xfrm>
        <a:graphic>
          <a:graphicData uri="http://schemas.openxmlformats.org/drawingml/2006/table">
            <a:tbl>
              <a:tblPr firstCol="1" lastCol="1">
                <a:tableStyleId>{5940675A-B579-460E-94D1-54222C63F5DA}</a:tableStyleId>
              </a:tblPr>
              <a:tblGrid>
                <a:gridCol w="2418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6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02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สารอาหาร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/>
                        <a:t>เมนู</a:t>
                      </a:r>
                      <a:r>
                        <a:rPr lang="th-TH" sz="2000" dirty="0">
                          <a:effectLst/>
                        </a:rPr>
                        <a:t>อาหาร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ปริมาณสารอาหารที่ต้องการขั้นต่ำ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339"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1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2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3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4</a:t>
                      </a:r>
                      <a:endParaRPr lang="th-TH" sz="20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689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โปรตีน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80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120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60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100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700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689"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วิตามิน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30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10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10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250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89"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เหล็ก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15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10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20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5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300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689"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ราคา (ต่อหน่วย)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40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65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effectLst/>
                        </a:rPr>
                        <a:t>20</a:t>
                      </a:r>
                      <a:endParaRPr lang="th-TH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50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effectLst/>
                        </a:rPr>
                        <a:t> </a:t>
                      </a:r>
                      <a:endParaRPr lang="th-TH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9313" marR="89313" marT="44657" marB="4465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2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62EC6D-2146-42B3-B29E-F48240B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E122B-82A7-4209-A54E-C8BFC2AB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752B7-43C5-4C2E-9E5C-241CE0F0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nutrition requirement – Formulation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1D8541-6BC1-4697-9272-A6F7782F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922" y="838199"/>
            <a:ext cx="7132319" cy="5585385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th-TH" sz="2000" dirty="0"/>
              <a:t>กำหนดให้ตัวแปร</a:t>
            </a:r>
            <a:r>
              <a:rPr lang="en-US" sz="2000" dirty="0"/>
              <a:t>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h-TH" sz="2000" dirty="0"/>
              <a:t>แทนปริมาณอาหารในแต่ละเมนู </a:t>
            </a:r>
            <a:endParaRPr lang="en-US" sz="2000" dirty="0"/>
          </a:p>
          <a:p>
            <a:pPr>
              <a:spcAft>
                <a:spcPts val="300"/>
              </a:spcAft>
            </a:pPr>
            <a:r>
              <a:rPr lang="th-TH" sz="2000" u="sng" dirty="0"/>
              <a:t>วัตถุประสงค์</a:t>
            </a:r>
            <a:r>
              <a:rPr lang="th-TH" sz="2000" dirty="0"/>
              <a:t>คือต้องการหาค่าตัวแปรทั้งสี่นี้ โดยร่างกายได้รับสารอาหารแต่ละประเภทครบถ้วนพอดี และ</a:t>
            </a:r>
            <a:r>
              <a:rPr lang="th-TH" sz="2000" u="sng" dirty="0">
                <a:solidFill>
                  <a:srgbClr val="FF0000"/>
                </a:solidFill>
              </a:rPr>
              <a:t>มีค่าใช้จ่ายน้อยที่สุด</a:t>
            </a:r>
            <a:r>
              <a:rPr lang="th-TH" sz="2000" dirty="0"/>
              <a:t> </a:t>
            </a:r>
            <a:endParaRPr lang="en-US" sz="20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2000" dirty="0"/>
              <a:t>   </a:t>
            </a:r>
            <a:r>
              <a:rPr lang="th-TH" sz="2000" dirty="0"/>
              <a:t>นั่นคือ </a:t>
            </a:r>
            <a:r>
              <a:rPr lang="en-US" sz="2000" dirty="0"/>
              <a:t>40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/>
              <a:t> + 65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/>
              <a:t> + 20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+ 50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/>
              <a:t> </a:t>
            </a:r>
            <a:r>
              <a:rPr lang="th-TH" sz="2000" dirty="0"/>
              <a:t>มีค่าต่ำที่สุด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Objective function </a:t>
            </a:r>
            <a:r>
              <a:rPr lang="en-US" sz="1800" dirty="0">
                <a:sym typeface="Wingdings" panose="05000000000000000000" pitchFamily="2" charset="2"/>
              </a:rPr>
              <a:t>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	</a:t>
            </a:r>
            <a:r>
              <a:rPr lang="en-US" sz="2000" dirty="0">
                <a:solidFill>
                  <a:srgbClr val="0000FF"/>
                </a:solidFill>
              </a:rPr>
              <a:t>Minimize</a:t>
            </a:r>
            <a:r>
              <a:rPr lang="en-US" sz="2000" dirty="0"/>
              <a:t>  40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/>
              <a:t> + 65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/>
              <a:t> + 20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/>
              <a:t> + 50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h-TH" sz="2800" i="1" baseline="-25000" dirty="0">
              <a:latin typeface="Times New Roman" panose="02020603050405020304" pitchFamily="18" charset="0"/>
            </a:endParaRPr>
          </a:p>
          <a:p>
            <a:pPr>
              <a:spcAft>
                <a:spcPts val="300"/>
              </a:spcAft>
            </a:pPr>
            <a:r>
              <a:rPr lang="th-TH" sz="2000" dirty="0"/>
              <a:t>โดยที่ แต่ละตัวแปร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h-TH" sz="2000" dirty="0"/>
              <a:t> ไม่น้อยกว่า</a:t>
            </a:r>
            <a:r>
              <a:rPr lang="en-US" sz="2000" dirty="0"/>
              <a:t> 0</a:t>
            </a:r>
          </a:p>
          <a:p>
            <a:pPr>
              <a:spcAft>
                <a:spcPts val="300"/>
              </a:spcAft>
            </a:pPr>
            <a:endParaRPr lang="en-US" sz="2000" dirty="0"/>
          </a:p>
          <a:p>
            <a:pPr>
              <a:spcAft>
                <a:spcPts val="300"/>
              </a:spcAft>
            </a:pPr>
            <a:endParaRPr lang="en-US" sz="2000" dirty="0"/>
          </a:p>
          <a:p>
            <a:pPr>
              <a:spcAft>
                <a:spcPts val="300"/>
              </a:spcAft>
            </a:pPr>
            <a:r>
              <a:rPr lang="th-TH" sz="2000" dirty="0"/>
              <a:t>เงื่อนไขบังคับ </a:t>
            </a:r>
            <a:r>
              <a:rPr lang="en-US" sz="2000" dirty="0"/>
              <a:t>(constraints)</a:t>
            </a:r>
            <a:r>
              <a:rPr lang="th-TH" sz="2000" dirty="0"/>
              <a:t> คือ ปริมาณสารอาหารแต่ละประเภทที่ได้รับ นั่นคือ</a:t>
            </a:r>
          </a:p>
          <a:p>
            <a:pPr>
              <a:spcAft>
                <a:spcPts val="300"/>
              </a:spcAft>
            </a:pPr>
            <a:endParaRPr lang="en-US" sz="2000" dirty="0"/>
          </a:p>
          <a:p>
            <a:pPr>
              <a:spcAft>
                <a:spcPts val="300"/>
              </a:spcAft>
            </a:pPr>
            <a:endParaRPr lang="th-TH" sz="2000" dirty="0"/>
          </a:p>
          <a:p>
            <a:pPr>
              <a:spcAft>
                <a:spcPts val="300"/>
              </a:spcAft>
            </a:pP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95D310-FA0B-4241-8154-14CB3205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5217895"/>
            <a:ext cx="3677456" cy="1148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4D4066-F1C1-4FC2-8AB7-B518DBA04287}"/>
              </a:ext>
            </a:extLst>
          </p:cNvPr>
          <p:cNvSpPr txBox="1"/>
          <p:nvPr/>
        </p:nvSpPr>
        <p:spPr>
          <a:xfrm>
            <a:off x="106905" y="3251994"/>
            <a:ext cx="4934865" cy="2236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Objective function = ?</a:t>
            </a:r>
          </a:p>
          <a:p>
            <a:pPr indent="-2286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Decision variables = ?</a:t>
            </a:r>
          </a:p>
          <a:p>
            <a:pPr indent="-2286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Boundaries of decision variables = ?</a:t>
            </a:r>
          </a:p>
          <a:p>
            <a:pPr indent="-2286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Constraints =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AF20F-0907-9FF2-645A-C9C181B9430F}"/>
                  </a:ext>
                </a:extLst>
              </p:cNvPr>
              <p:cNvSpPr txBox="1"/>
              <p:nvPr/>
            </p:nvSpPr>
            <p:spPr>
              <a:xfrm>
                <a:off x="5414448" y="3835339"/>
                <a:ext cx="4320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AF20F-0907-9FF2-645A-C9C181B94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48" y="3835339"/>
                <a:ext cx="4320480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154265-4BB9-82C1-11EA-EB8445A479F7}"/>
              </a:ext>
            </a:extLst>
          </p:cNvPr>
          <p:cNvGraphicFramePr>
            <a:graphicFrameLocks noGrp="1"/>
          </p:cNvGraphicFramePr>
          <p:nvPr/>
        </p:nvGraphicFramePr>
        <p:xfrm>
          <a:off x="188812" y="1052399"/>
          <a:ext cx="4618652" cy="2178572"/>
        </p:xfrm>
        <a:graphic>
          <a:graphicData uri="http://schemas.openxmlformats.org/drawingml/2006/table">
            <a:tbl>
              <a:tblPr firstCol="1" lastCol="1">
                <a:tableStyleId>{5940675A-B579-460E-94D1-54222C63F5DA}</a:tableStyleId>
              </a:tblPr>
              <a:tblGrid>
                <a:gridCol w="1253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516">
                <a:tc rowSpan="2"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สารอาหาร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dirty="0"/>
                        <a:t>เมนู</a:t>
                      </a:r>
                      <a:r>
                        <a:rPr lang="th-TH" sz="1400" dirty="0">
                          <a:effectLst/>
                        </a:rPr>
                        <a:t>อาหาร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ปริมาณสารอาหารที่ต้องการขั้นต่ำ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26"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2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4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โปรตีน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80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120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60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700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วิตามิน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250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เหล็ก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15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20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5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300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ราคา (ต่อหน่วย)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40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65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20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50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 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14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C970DE-C20C-21F9-1FC6-7D854268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sz="4000" dirty="0">
                <a:solidFill>
                  <a:srgbClr val="00B0F0"/>
                </a:solidFill>
              </a:rPr>
              <a:t>complex</a:t>
            </a:r>
            <a:r>
              <a:rPr lang="en-US" dirty="0"/>
              <a:t> is an optimization problem?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can we measure?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4DB5-E80B-66B0-EB4E-A9930AB56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2A2FA-703E-FDD0-9C29-D3A47EC2CF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EA3F9-413F-657D-206E-D1B4E20E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3816921"/>
            <a:ext cx="1944216" cy="29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AF4B6-19CE-43D1-85E6-C60E2639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5077CF-52DE-4E1D-A2BD-4F12376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Fitness landscape</a:t>
            </a:r>
            <a:r>
              <a:rPr lang="th-TH" dirty="0"/>
              <a:t> </a:t>
            </a:r>
            <a:r>
              <a:rPr lang="en-US" dirty="0"/>
              <a:t>(or contour)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Fitness landscape </a:t>
            </a:r>
            <a:r>
              <a:rPr lang="th-TH" i="1" dirty="0">
                <a:solidFill>
                  <a:srgbClr val="00B0F0"/>
                </a:solidFill>
              </a:rPr>
              <a:t>(ภูมิภาพความเหมาะสม) </a:t>
            </a:r>
            <a:r>
              <a:rPr lang="th-TH" dirty="0"/>
              <a:t>เป็นภาพที่แสดงให้เห็นค่าความเหมาะสมโดยขึ้นกับตัวแปรตัดสินใจได้ ครั้งละไม่เกิน</a:t>
            </a:r>
            <a:r>
              <a:rPr lang="en-US" dirty="0"/>
              <a:t> 2</a:t>
            </a:r>
            <a:r>
              <a:rPr lang="th-TH" dirty="0"/>
              <a:t> ตัวแปร</a:t>
            </a:r>
          </a:p>
        </p:txBody>
      </p:sp>
      <p:pic>
        <p:nvPicPr>
          <p:cNvPr id="3074" name="Picture 2" descr="ภาพแสดงวิวัฒนาการของกลุ่มประชากรในภูมิภาพเสถียร ให้สังเกตว่า ตามความเป็นจริงโดยธรรมชาติ ภูมิภาพอาจจะไม่เสถียรเช่นนี้ เพราะสิ่งแวดล้อมเปลี่ยนไปตลอดเวลา">
            <a:extLst>
              <a:ext uri="{FF2B5EF4-FFF2-40B4-BE49-F238E27FC236}">
                <a16:creationId xmlns:a16="http://schemas.microsoft.com/office/drawing/2014/main" id="{E50CBF0D-A582-E82E-A30C-B74C2CB87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4" t="18045" r="23696" b="27436"/>
          <a:stretch/>
        </p:blipFill>
        <p:spPr bwMode="auto">
          <a:xfrm>
            <a:off x="7733333" y="3224964"/>
            <a:ext cx="4392488" cy="26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2EE3A-6E9F-38C5-31CC-D190F232CF23}"/>
              </a:ext>
            </a:extLst>
          </p:cNvPr>
          <p:cNvSpPr txBox="1"/>
          <p:nvPr/>
        </p:nvSpPr>
        <p:spPr>
          <a:xfrm>
            <a:off x="5963609" y="5900365"/>
            <a:ext cx="620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j-lt"/>
              </a:rPr>
              <a:t>Source: </a:t>
            </a:r>
            <a:r>
              <a:rPr lang="en-US" sz="1400" dirty="0">
                <a:latin typeface="+mj-lt"/>
                <a:hlinkClick r:id="rId3"/>
              </a:rPr>
              <a:t>https://upload.wikimedia.org/wikipedia/commons/f/fe/</a:t>
            </a:r>
            <a:br>
              <a:rPr lang="en-US" sz="1400" dirty="0">
                <a:latin typeface="+mj-lt"/>
                <a:hlinkClick r:id="rId3"/>
              </a:rPr>
            </a:br>
            <a:r>
              <a:rPr lang="en-US" sz="1400" dirty="0">
                <a:latin typeface="+mj-lt"/>
                <a:hlinkClick r:id="rId3"/>
              </a:rPr>
              <a:t>Visualization_of_a_population_evolving_in_a_static_fitness_landscape.gif</a:t>
            </a:r>
            <a:endParaRPr lang="en-US" sz="1400" dirty="0">
              <a:latin typeface="+mj-lt"/>
            </a:endParaRPr>
          </a:p>
        </p:txBody>
      </p:sp>
      <p:pic>
        <p:nvPicPr>
          <p:cNvPr id="12" name="Picture 2" descr="Illustration of local optimum and global optimum | Download Scientific  Diagram">
            <a:extLst>
              <a:ext uri="{FF2B5EF4-FFF2-40B4-BE49-F238E27FC236}">
                <a16:creationId xmlns:a16="http://schemas.microsoft.com/office/drawing/2014/main" id="{A282A601-03D8-17B4-9EBC-E8852A91E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" y="2192040"/>
            <a:ext cx="4194015" cy="31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upload.wikimedia.org/wikipedia/commons/thumb/c/c7/Maxima_and_Minima.svg/650px-Maxima_and_Minima.svg.png">
            <a:extLst>
              <a:ext uri="{FF2B5EF4-FFF2-40B4-BE49-F238E27FC236}">
                <a16:creationId xmlns:a16="http://schemas.microsoft.com/office/drawing/2014/main" id="{EBF15B87-E01B-0907-1D00-4DC58A9F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16" y="1899426"/>
            <a:ext cx="4203862" cy="21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2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7CADA-E2E3-4382-8520-6AF1A64E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BD23A6-72B5-4588-904A-C255F69C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" y="72412"/>
            <a:ext cx="11453906" cy="72894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plot_surface</a:t>
            </a:r>
            <a:r>
              <a:rPr lang="en-US" dirty="0"/>
              <a:t> function: example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911A0AE-CAE6-49CA-8B99-B033DE76E470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73619" y="963561"/>
            <a:ext cx="5922381" cy="53339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numpy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966FF"/>
                </a:solidFill>
                <a:effectLst/>
                <a:latin typeface="JetBrains Mono"/>
              </a:rPr>
              <a:t>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 inline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lang="en-US" altLang="en-US" sz="2400" dirty="0">
              <a:solidFill>
                <a:srgbClr val="080808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np.arange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x, y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np.meshgrid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(r, 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z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(x - y*y)**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y)*(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- y)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Rosenbrock</a:t>
            </a:r>
            <a:endParaRPr kumimoji="0" lang="en-US" altLang="en-US" sz="24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fig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=(12,8))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axes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fig.gca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projection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"3d"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axes.plot_surface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y, z,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"rainbow"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080808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31E8F9-5712-4CC1-A132-D710D9E5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C9C641-2E5C-14A0-7F2A-D50150A0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67" y="784442"/>
            <a:ext cx="5191830" cy="506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B4FAC-FE20-4665-85B7-C3596F4F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pt-BR"/>
              <a:t>Chukiat Worasucheep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7589B-9336-422E-B961-353FF637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C00000"/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AF02B71-8991-4516-A01E-F1A9ACD28BDC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0414-85DA-41D1-AE94-1F5F1456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Notice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2DDF-B65E-433E-A7EE-906AB44FC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การเรียนการสอนหัวข้อนี้ ผ่านทางสื่อออนไลน์</a:t>
            </a:r>
            <a:r>
              <a:rPr lang="en-US" dirty="0"/>
              <a:t> (Online meeting)</a:t>
            </a:r>
            <a:r>
              <a:rPr lang="th-TH" dirty="0"/>
              <a:t> </a:t>
            </a:r>
            <a:br>
              <a:rPr lang="th-TH" dirty="0"/>
            </a:br>
            <a:r>
              <a:rPr lang="th-TH" dirty="0"/>
              <a:t>และมีการบันทึกภาพและเสียงเพื่อประโยชน์ทางการศึกษาต่อไปในอนาคต.</a:t>
            </a:r>
            <a:br>
              <a:rPr lang="th-TH" dirty="0"/>
            </a:br>
            <a:r>
              <a:rPr lang="th-TH" dirty="0"/>
              <a:t>หากท่านไม่ยินยอมให้มีการเผยแพร่การบันทึกดังกล่าว ขอให้แจ้งให้ผู้สอนทราบภายใน </a:t>
            </a:r>
            <a:r>
              <a:rPr lang="en-US" dirty="0"/>
              <a:t>36</a:t>
            </a:r>
            <a:r>
              <a:rPr lang="th-TH" dirty="0"/>
              <a:t> ชั่วโมง.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DC9826-98FF-171A-729D-511069E8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1B92E-2031-FB7B-24C7-9AA18B03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77A48-9CDA-938C-12D1-F8DD5928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 an optimization problem more difficult?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0EEAE5-475C-62EF-E50F-C27A1D327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จำนวนและลักษณะของ</a:t>
            </a:r>
            <a:r>
              <a:rPr lang="en-US" dirty="0"/>
              <a:t> local optima</a:t>
            </a:r>
          </a:p>
          <a:p>
            <a:endParaRPr lang="th-TH" dirty="0"/>
          </a:p>
          <a:p>
            <a:r>
              <a:rPr lang="th-TH" dirty="0"/>
              <a:t>จำนวน</a:t>
            </a:r>
            <a:r>
              <a:rPr lang="en-US" dirty="0"/>
              <a:t> decision variables</a:t>
            </a:r>
            <a:endParaRPr lang="th-TH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Univariate 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</a:rPr>
              <a:t>มีตัวแปรตัวเดียว</a:t>
            </a:r>
          </a:p>
          <a:p>
            <a:pPr lvl="1"/>
            <a:r>
              <a:rPr lang="en-US" dirty="0"/>
              <a:t>Multivariate </a:t>
            </a:r>
            <a:r>
              <a:rPr lang="th-TH" dirty="0"/>
              <a:t>มีตัวแปรหลายเดียว</a:t>
            </a:r>
            <a:endParaRPr lang="en-US" dirty="0"/>
          </a:p>
          <a:p>
            <a:pPr lvl="1"/>
            <a:endParaRPr lang="th-TH" b="0" i="0" dirty="0">
              <a:solidFill>
                <a:srgbClr val="444444"/>
              </a:solidFill>
              <a:effectLst/>
              <a:latin typeface="Open Sans" pitchFamily="2" charset="0"/>
            </a:endParaRPr>
          </a:p>
          <a:p>
            <a:r>
              <a:rPr lang="th-TH" b="0" i="0" dirty="0">
                <a:solidFill>
                  <a:srgbClr val="444444"/>
                </a:solidFill>
                <a:effectLst/>
                <a:latin typeface="Open Sans" pitchFamily="2" charset="0"/>
              </a:rPr>
              <a:t>ปัญหาที่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itchFamily="2" charset="0"/>
              </a:rPr>
              <a:t>constraints/objective</a:t>
            </a:r>
            <a:r>
              <a:rPr lang="th-TH" b="0" i="0" dirty="0">
                <a:solidFill>
                  <a:srgbClr val="444444"/>
                </a:solidFill>
                <a:effectLst/>
                <a:latin typeface="Open Sans" pitchFamily="2" charset="0"/>
              </a:rPr>
              <a:t> เป็น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itchFamily="2" charset="0"/>
              </a:rPr>
              <a:t> nonlinear </a:t>
            </a:r>
            <a:r>
              <a:rPr lang="th-TH" b="0" i="0" dirty="0">
                <a:solidFill>
                  <a:srgbClr val="444444"/>
                </a:solidFill>
                <a:effectLst/>
                <a:latin typeface="Open Sans" pitchFamily="2" charset="0"/>
              </a:rPr>
              <a:t>ยากกว่า</a:t>
            </a:r>
            <a:r>
              <a:rPr lang="th-TH" dirty="0">
                <a:solidFill>
                  <a:srgbClr val="444444"/>
                </a:solidFill>
                <a:latin typeface="Open Sans" pitchFamily="2" charset="0"/>
              </a:rPr>
              <a:t>ที่เป็น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itchFamily="2" charset="0"/>
              </a:rPr>
              <a:t>linear</a:t>
            </a:r>
            <a:r>
              <a:rPr lang="th-TH" dirty="0">
                <a:solidFill>
                  <a:srgbClr val="444444"/>
                </a:solidFill>
                <a:latin typeface="Open Sans" pitchFamily="2" charset="0"/>
              </a:rPr>
              <a:t> </a:t>
            </a:r>
            <a:r>
              <a:rPr lang="th-TH" dirty="0" err="1">
                <a:solidFill>
                  <a:srgbClr val="444444"/>
                </a:solidFill>
                <a:latin typeface="Open Sans" pitchFamily="2" charset="0"/>
              </a:rPr>
              <a:t>ล้วนๆ</a:t>
            </a:r>
            <a:endParaRPr lang="en-US" dirty="0">
              <a:solidFill>
                <a:srgbClr val="444444"/>
              </a:solidFill>
              <a:latin typeface="Open Sans" pitchFamily="2" charset="0"/>
            </a:endParaRPr>
          </a:p>
          <a:p>
            <a:endParaRPr lang="th-TH" dirty="0">
              <a:solidFill>
                <a:srgbClr val="444444"/>
              </a:solidFill>
              <a:latin typeface="Open Sans" pitchFamily="2" charset="0"/>
            </a:endParaRPr>
          </a:p>
          <a:p>
            <a:r>
              <a:rPr lang="en-US" dirty="0"/>
              <a:t>decision variables</a:t>
            </a:r>
            <a:r>
              <a:rPr lang="th-TH" dirty="0"/>
              <a:t> มีความไม่ต่อเนื่อง</a:t>
            </a:r>
            <a:endParaRPr lang="en-US" dirty="0"/>
          </a:p>
        </p:txBody>
      </p:sp>
      <p:pic>
        <p:nvPicPr>
          <p:cNvPr id="8" name="Picture 2" descr="https://upload.wikimedia.org/wikipedia/commons/thumb/c/c7/Maxima_and_Minima.svg/650px-Maxima_and_Minima.svg.png">
            <a:extLst>
              <a:ext uri="{FF2B5EF4-FFF2-40B4-BE49-F238E27FC236}">
                <a16:creationId xmlns:a16="http://schemas.microsoft.com/office/drawing/2014/main" id="{7D769E3C-9D96-4963-96F5-996231D295A5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792144"/>
            <a:ext cx="45529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8C6F12B-0272-53B8-EF13-7FF791900E4B}"/>
              </a:ext>
            </a:extLst>
          </p:cNvPr>
          <p:cNvGrpSpPr/>
          <p:nvPr/>
        </p:nvGrpSpPr>
        <p:grpSpPr>
          <a:xfrm>
            <a:off x="6600056" y="3274424"/>
            <a:ext cx="5238750" cy="3300911"/>
            <a:chOff x="6744072" y="3118315"/>
            <a:chExt cx="5238750" cy="3300911"/>
          </a:xfrm>
        </p:grpSpPr>
        <p:pic>
          <p:nvPicPr>
            <p:cNvPr id="2050" name="Picture 2" descr="Data 07 00046 g0a20 550">
              <a:extLst>
                <a:ext uri="{FF2B5EF4-FFF2-40B4-BE49-F238E27FC236}">
                  <a16:creationId xmlns:a16="http://schemas.microsoft.com/office/drawing/2014/main" id="{173E3B97-FB94-91FD-0EF6-72BA48A9A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072" y="3118315"/>
              <a:ext cx="5238750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EC43A14F-F986-9068-36C9-5BA71985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307" y="5368537"/>
              <a:ext cx="2520280" cy="105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6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CC9C41C8-1D5F-1831-2D0C-44F2C0E81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30" y="1978979"/>
            <a:ext cx="8459933" cy="600507"/>
          </a:xfrm>
          <a:prstGeom prst="roundRect">
            <a:avLst>
              <a:gd name="adj" fmla="val 16667"/>
            </a:avLst>
          </a:prstGeom>
          <a:solidFill>
            <a:srgbClr val="D9FFD9">
              <a:alpha val="29804"/>
            </a:srgbClr>
          </a:solidFill>
          <a:ln w="12700">
            <a:solidFill>
              <a:srgbClr val="20AF14"/>
            </a:solidFill>
            <a:round/>
            <a:headEnd/>
            <a:tailEnd/>
          </a:ln>
        </p:spPr>
        <p:txBody>
          <a:bodyPr wrap="none" lIns="18000" tIns="10800" rIns="18000" bIns="10800" anchor="ctr"/>
          <a:lstStyle/>
          <a:p>
            <a:endParaRPr lang="th-TH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are optimization?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Optimization formulation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Solving continuous optimizations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Hands-on labs using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35" name="Picture 2" descr="The Great Exaggeration: Optimization">
            <a:extLst>
              <a:ext uri="{FF2B5EF4-FFF2-40B4-BE49-F238E27FC236}">
                <a16:creationId xmlns:a16="http://schemas.microsoft.com/office/drawing/2014/main" id="{3DA7132D-FCF2-D109-6297-4488D463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4293096"/>
            <a:ext cx="2823637" cy="192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2DD3E-60FE-4AC1-AE72-05E84D82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A76B2-AD0D-434D-8913-102DFAAC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77947-F6A2-4891-9CE2-D525F76D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solving continuous optimizations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6F56160-BEF0-4618-A028-C12810243F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344" y="983848"/>
          <a:ext cx="11783027" cy="5253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0C9E52A-8722-70BB-142F-01EBE7D46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404" y="2732624"/>
            <a:ext cx="318745" cy="552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76153-F291-7275-5340-BF12CBE83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8688" y="4221088"/>
            <a:ext cx="2530056" cy="17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EDE886-FFE0-41CA-8E84-B703431A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0911D-CF59-461B-922D-FC2DE26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850B8-16FD-4D21-88E4-A1B93FA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i="1" dirty="0">
                <a:solidFill>
                  <a:srgbClr val="FFFF00"/>
                </a:solidFill>
              </a:rPr>
              <a:t>differentiable</a:t>
            </a:r>
            <a:r>
              <a:rPr lang="en-US" i="1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4AC39E-FBAC-4F1F-AA16-12623D5E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838199"/>
            <a:ext cx="7527775" cy="5585385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buClr>
                <a:srgbClr val="0070C0"/>
              </a:buClr>
              <a:buSzPct val="96000"/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i="1" dirty="0">
                <a:solidFill>
                  <a:srgbClr val="00B0F0"/>
                </a:solidFill>
              </a:rPr>
              <a:t>second derivative </a:t>
            </a:r>
            <a:r>
              <a:rPr lang="en-US" dirty="0"/>
              <a:t>of the objective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Univariate e.g. Newton’s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Multivariate e.g. </a:t>
            </a:r>
            <a:r>
              <a:rPr lang="en-US" sz="1800" dirty="0" err="1"/>
              <a:t>Broyden</a:t>
            </a:r>
            <a:r>
              <a:rPr lang="en-US" sz="1800" dirty="0"/>
              <a:t>-Fletcher-Goldfarb-</a:t>
            </a:r>
            <a:r>
              <a:rPr lang="en-US" sz="1800" dirty="0" err="1"/>
              <a:t>Shanno</a:t>
            </a:r>
            <a:r>
              <a:rPr lang="en-US" sz="1800" dirty="0"/>
              <a:t> (BFGS)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(1970)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55600" indent="-355600">
              <a:buClr>
                <a:srgbClr val="0070C0"/>
              </a:buClr>
              <a:buSzPct val="96000"/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i="1" dirty="0">
                <a:solidFill>
                  <a:srgbClr val="00B0F0"/>
                </a:solidFill>
              </a:rPr>
              <a:t>first-order derivative </a:t>
            </a:r>
            <a:r>
              <a:rPr lang="en-US" dirty="0"/>
              <a:t>(or </a:t>
            </a:r>
            <a:r>
              <a:rPr lang="en-US" i="1" dirty="0">
                <a:solidFill>
                  <a:srgbClr val="FF0000"/>
                </a:solidFill>
              </a:rPr>
              <a:t>Gradient</a:t>
            </a:r>
            <a:r>
              <a:rPr lang="en-US" dirty="0"/>
              <a:t>) of the objective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Bracketing: univariate unimodal function e.g. bisection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Local descent algorithms: multivariate unimodal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First-order algorithms: gradient descent, stochastic gradient descent (SGD), Adam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/>
          </a:p>
          <a:p>
            <a:r>
              <a:rPr lang="en-US" dirty="0">
                <a:solidFill>
                  <a:srgbClr val="FF0000"/>
                </a:solidFill>
              </a:rPr>
              <a:t>Limitations: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Multiple global optima (e.g. multimodal)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Noisy fitness landscape (randomized)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Discontinuous objective function (e.g. regions with invalid solutions)</a:t>
            </a:r>
          </a:p>
        </p:txBody>
      </p:sp>
      <p:pic>
        <p:nvPicPr>
          <p:cNvPr id="1026" name="Picture 2" descr="examples+of+ai+local+search+algorithm cheap buy online">
            <a:extLst>
              <a:ext uri="{FF2B5EF4-FFF2-40B4-BE49-F238E27FC236}">
                <a16:creationId xmlns:a16="http://schemas.microsoft.com/office/drawing/2014/main" id="{7413E568-1E07-EFA6-11C7-8AC572082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/>
        </p:blipFill>
        <p:spPr bwMode="auto">
          <a:xfrm>
            <a:off x="7782560" y="939200"/>
            <a:ext cx="4311810" cy="301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84F46-7779-8E12-91FA-E894F5FBCF18}"/>
              </a:ext>
            </a:extLst>
          </p:cNvPr>
          <p:cNvSpPr txBox="1"/>
          <p:nvPr/>
        </p:nvSpPr>
        <p:spPr>
          <a:xfrm>
            <a:off x="8793446" y="4149790"/>
            <a:ext cx="2605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1800" dirty="0">
                <a:solidFill>
                  <a:srgbClr val="FF0000"/>
                </a:solidFill>
                <a:latin typeface="+mj-lt"/>
              </a:rPr>
              <a:t>ลู่เข้า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converge</a:t>
            </a:r>
            <a:r>
              <a:rPr lang="th-TH" sz="1800" dirty="0">
                <a:solidFill>
                  <a:srgbClr val="FF0000"/>
                </a:solidFill>
                <a:latin typeface="+mj-lt"/>
              </a:rPr>
              <a:t>) สู่คำตอบ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09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EDE886-FFE0-41CA-8E84-B703431A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0911D-CF59-461B-922D-FC2DE26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E445D17-6BBD-2AC6-3CDC-F3621E9102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55600" indent="-3556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96000"/>
              <a:buFont typeface="+mj-lt"/>
              <a:buAutoNum type="arabicPeriod"/>
            </a:pPr>
            <a:r>
              <a:rPr lang="en-US" i="1" dirty="0">
                <a:solidFill>
                  <a:srgbClr val="00B0F0"/>
                </a:solidFill>
              </a:rPr>
              <a:t>Direct algorithms</a:t>
            </a:r>
          </a:p>
          <a:p>
            <a:pPr lvl="1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i="1" dirty="0">
                <a:solidFill>
                  <a:srgbClr val="FF0000"/>
                </a:solidFill>
              </a:rPr>
              <a:t>Gradient</a:t>
            </a:r>
            <a:r>
              <a:rPr lang="en-US" sz="1800" dirty="0"/>
              <a:t> information is </a:t>
            </a:r>
            <a:r>
              <a:rPr lang="en-US" sz="1800" i="1" dirty="0">
                <a:solidFill>
                  <a:srgbClr val="FF0000"/>
                </a:solidFill>
              </a:rPr>
              <a:t>approximated</a:t>
            </a:r>
            <a:r>
              <a:rPr lang="en-US" sz="1800" dirty="0"/>
              <a:t> </a:t>
            </a:r>
            <a:r>
              <a:rPr lang="en-US" sz="1800" i="1" dirty="0">
                <a:solidFill>
                  <a:srgbClr val="FF0000"/>
                </a:solidFill>
              </a:rPr>
              <a:t>directly</a:t>
            </a:r>
            <a:r>
              <a:rPr lang="en-US" sz="1800" dirty="0"/>
              <a:t> comparing the relative difference between scores for points in the search space. These direct estimates are then used to choose a direction to move.</a:t>
            </a:r>
          </a:p>
          <a:p>
            <a:pPr lvl="2">
              <a:lnSpc>
                <a:spcPct val="130000"/>
              </a:lnSpc>
              <a:spcAft>
                <a:spcPts val="600"/>
              </a:spcAft>
            </a:pPr>
            <a:r>
              <a:rPr lang="en-US" sz="1600" dirty="0"/>
              <a:t>e.g. Powell’s conjugate direction method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(1964)</a:t>
            </a:r>
            <a:r>
              <a:rPr lang="en-US" sz="1600" dirty="0"/>
              <a:t>, </a:t>
            </a:r>
            <a:r>
              <a:rPr lang="en-US" sz="1600" dirty="0" err="1"/>
              <a:t>Nelder</a:t>
            </a:r>
            <a:r>
              <a:rPr lang="en-US" sz="1600" dirty="0"/>
              <a:t>-Mead search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(1965)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lnSpc>
                <a:spcPct val="130000"/>
              </a:lnSpc>
              <a:spcAft>
                <a:spcPts val="600"/>
              </a:spcAft>
            </a:pPr>
            <a:endParaRPr lang="en-US" sz="1600" dirty="0"/>
          </a:p>
          <a:p>
            <a:pPr marL="355600" indent="-3556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96000"/>
              <a:buFont typeface="+mj-lt"/>
              <a:buAutoNum type="arabicPeriod"/>
            </a:pPr>
            <a:r>
              <a:rPr lang="en-US" i="1" dirty="0">
                <a:solidFill>
                  <a:srgbClr val="00B0F0"/>
                </a:solidFill>
              </a:rPr>
              <a:t>Population-based stochastic algorithms</a:t>
            </a:r>
          </a:p>
          <a:p>
            <a:pPr lvl="1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Make use of </a:t>
            </a:r>
            <a:r>
              <a:rPr lang="en-US" sz="1800" i="1" dirty="0">
                <a:solidFill>
                  <a:srgbClr val="FF0000"/>
                </a:solidFill>
              </a:rPr>
              <a:t>randomness</a:t>
            </a:r>
            <a:r>
              <a:rPr lang="en-US" sz="1800" dirty="0"/>
              <a:t> in the search procedure.</a:t>
            </a:r>
          </a:p>
          <a:p>
            <a:pPr lvl="1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Maintain a pool (a population) of candidate solutions that together are used to sample, explore, and find an optima.</a:t>
            </a:r>
          </a:p>
          <a:p>
            <a:pPr lvl="1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6"/>
                </a:solidFill>
              </a:rPr>
              <a:t>Better </a:t>
            </a:r>
            <a:r>
              <a:rPr lang="en-US" sz="1800" i="1" dirty="0">
                <a:solidFill>
                  <a:srgbClr val="FF0000"/>
                </a:solidFill>
              </a:rPr>
              <a:t>avoid local optima</a:t>
            </a:r>
            <a:r>
              <a:rPr lang="en-US" sz="18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850B8-16FD-4D21-88E4-A1B93FA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i="1" dirty="0">
                <a:solidFill>
                  <a:srgbClr val="FFFF00"/>
                </a:solidFill>
              </a:rPr>
              <a:t>non-differentiable</a:t>
            </a:r>
            <a:r>
              <a:rPr lang="en-US" dirty="0"/>
              <a:t> functions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178CE314-1C00-3365-82D7-BAD545192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t="1526" r="1287"/>
          <a:stretch/>
        </p:blipFill>
        <p:spPr>
          <a:xfrm>
            <a:off x="551384" y="3762025"/>
            <a:ext cx="2659673" cy="26692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651A585B-A0D5-08FF-5C2D-F978E8A2A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838916"/>
            <a:ext cx="2659673" cy="26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1F6E23-6144-4EB9-B4F8-CB5601FC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59776-633A-483B-B1EE-E918E3B0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09ECE4-070C-43B5-A5F0-4723CB1687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Population-based stochastic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DA3AC-A088-4EEE-8FC5-0B667E30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optimization problems</a:t>
            </a:r>
          </a:p>
          <a:p>
            <a:pPr lvl="1"/>
            <a:r>
              <a:rPr lang="en-US" dirty="0"/>
              <a:t>Differential evolution (DE)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(1995)</a:t>
            </a:r>
            <a:endParaRPr lang="en-US" dirty="0"/>
          </a:p>
          <a:p>
            <a:pPr lvl="1"/>
            <a:r>
              <a:rPr lang="en-US" dirty="0"/>
              <a:t>Particle swarm optimization (PSO)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(1995)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5EC93-EA75-48C9-B7FD-45501E3274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Combinatorial optimization problems</a:t>
            </a:r>
          </a:p>
          <a:p>
            <a:pPr lvl="1"/>
            <a:r>
              <a:rPr lang="en-US" dirty="0"/>
              <a:t>Genetic algorithms (GA)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(1960)</a:t>
            </a:r>
            <a:endParaRPr lang="en-US" dirty="0"/>
          </a:p>
          <a:p>
            <a:pPr lvl="1"/>
            <a:r>
              <a:rPr lang="en-US" dirty="0"/>
              <a:t>Ant colony optimization (ACO)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(1992)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B04F9-C690-4AA2-994B-D36C1F476E1D}"/>
              </a:ext>
            </a:extLst>
          </p:cNvPr>
          <p:cNvGrpSpPr/>
          <p:nvPr/>
        </p:nvGrpSpPr>
        <p:grpSpPr>
          <a:xfrm>
            <a:off x="4746227" y="2852603"/>
            <a:ext cx="3758826" cy="3306585"/>
            <a:chOff x="258149" y="2852603"/>
            <a:chExt cx="3758826" cy="3306585"/>
          </a:xfrm>
        </p:grpSpPr>
        <p:pic>
          <p:nvPicPr>
            <p:cNvPr id="2050" name="Picture 2" descr="GA Explained | Papers With Code">
              <a:extLst>
                <a:ext uri="{FF2B5EF4-FFF2-40B4-BE49-F238E27FC236}">
                  <a16:creationId xmlns:a16="http://schemas.microsoft.com/office/drawing/2014/main" id="{0A199BAA-F4DA-4790-9C32-6D7527700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49" y="2852603"/>
              <a:ext cx="3758826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CC42D9-96C2-46AD-9672-4634240EB743}"/>
                </a:ext>
              </a:extLst>
            </p:cNvPr>
            <p:cNvSpPr txBox="1"/>
            <p:nvPr/>
          </p:nvSpPr>
          <p:spPr>
            <a:xfrm>
              <a:off x="1871304" y="5759078"/>
              <a:ext cx="5325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GA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72076D-700A-4BBE-91E6-7F87665A90A7}"/>
              </a:ext>
            </a:extLst>
          </p:cNvPr>
          <p:cNvGrpSpPr/>
          <p:nvPr/>
        </p:nvGrpSpPr>
        <p:grpSpPr>
          <a:xfrm>
            <a:off x="8769693" y="2708920"/>
            <a:ext cx="2753356" cy="3450268"/>
            <a:chOff x="4350619" y="2708920"/>
            <a:chExt cx="2753356" cy="3450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7A7C33-C6F9-4A85-BF52-804FAD8C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0619" y="2708920"/>
              <a:ext cx="2753356" cy="302433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5AB58-3879-4E71-ADF5-1D631137DE28}"/>
                </a:ext>
              </a:extLst>
            </p:cNvPr>
            <p:cNvSpPr txBox="1"/>
            <p:nvPr/>
          </p:nvSpPr>
          <p:spPr>
            <a:xfrm>
              <a:off x="5373675" y="5759078"/>
              <a:ext cx="7072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ACO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0B575-0402-425D-B7C3-4D5A81530204}"/>
              </a:ext>
            </a:extLst>
          </p:cNvPr>
          <p:cNvGrpSpPr/>
          <p:nvPr/>
        </p:nvGrpSpPr>
        <p:grpSpPr>
          <a:xfrm>
            <a:off x="549552" y="2754440"/>
            <a:ext cx="3811108" cy="3404748"/>
            <a:chOff x="7807550" y="2754440"/>
            <a:chExt cx="3811108" cy="34047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BB987B-7D91-44E3-A7BA-3CC19DB4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7550" y="2754440"/>
              <a:ext cx="3811108" cy="30046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ECEB12-8895-476D-A37C-E16E8A4C9D10}"/>
                </a:ext>
              </a:extLst>
            </p:cNvPr>
            <p:cNvSpPr txBox="1"/>
            <p:nvPr/>
          </p:nvSpPr>
          <p:spPr>
            <a:xfrm>
              <a:off x="9373908" y="5759078"/>
              <a:ext cx="678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PSO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9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23877546-C67D-AB08-E527-0B5ECEE99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30" y="2618076"/>
            <a:ext cx="8459933" cy="600507"/>
          </a:xfrm>
          <a:prstGeom prst="roundRect">
            <a:avLst>
              <a:gd name="adj" fmla="val 16667"/>
            </a:avLst>
          </a:prstGeom>
          <a:solidFill>
            <a:srgbClr val="D9FFD9">
              <a:alpha val="29804"/>
            </a:srgbClr>
          </a:solidFill>
          <a:ln w="12700">
            <a:solidFill>
              <a:srgbClr val="20AF14"/>
            </a:solidFill>
            <a:round/>
            <a:headEnd/>
            <a:tailEnd/>
          </a:ln>
        </p:spPr>
        <p:txBody>
          <a:bodyPr wrap="none" lIns="18000" tIns="10800" rIns="18000" bIns="10800" anchor="ctr"/>
          <a:lstStyle/>
          <a:p>
            <a:endParaRPr lang="th-TH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are optimization?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Optimization formulation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Solving continuous optimizations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Hands-on labs using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4" name="Picture 2" descr="The Great Exaggeration: Optimization">
            <a:extLst>
              <a:ext uri="{FF2B5EF4-FFF2-40B4-BE49-F238E27FC236}">
                <a16:creationId xmlns:a16="http://schemas.microsoft.com/office/drawing/2014/main" id="{D9BA8051-FFFE-326D-FF29-036DF8DC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4293096"/>
            <a:ext cx="2823637" cy="192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57A5A-59AE-A788-3790-5DCB48BC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F92745-EDEA-213B-CD1E-4120D067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E95E9-9974-ACDB-7219-9EA4EEA1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/>
              <a:t>Differential evolution (DE) is one of the most stable, robust, and efficient stochastic </a:t>
            </a:r>
            <a:r>
              <a:rPr lang="en-US" sz="1800" i="1" dirty="0">
                <a:solidFill>
                  <a:srgbClr val="00B0F0"/>
                </a:solidFill>
              </a:rPr>
              <a:t>population-based</a:t>
            </a:r>
            <a:r>
              <a:rPr lang="en-US" sz="1800" dirty="0"/>
              <a:t> search algorithm.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/>
              <a:t>In DE, </a:t>
            </a:r>
            <a:r>
              <a:rPr lang="en-US" sz="1800" i="1" dirty="0">
                <a:solidFill>
                  <a:srgbClr val="00B0F0"/>
                </a:solidFill>
              </a:rPr>
              <a:t>candidate solutions </a:t>
            </a:r>
            <a:r>
              <a:rPr lang="en-US" sz="1800" dirty="0"/>
              <a:t>are called </a:t>
            </a:r>
            <a:r>
              <a:rPr lang="en-US" sz="1800" i="1" dirty="0">
                <a:solidFill>
                  <a:srgbClr val="00B0F0"/>
                </a:solidFill>
              </a:rPr>
              <a:t>vectors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/>
              <a:t>Iteratively improves a solution based on an evolutionary process (</a:t>
            </a:r>
            <a:r>
              <a:rPr lang="en-US" sz="1800" i="1" dirty="0">
                <a:solidFill>
                  <a:srgbClr val="00B0F0"/>
                </a:solidFill>
              </a:rPr>
              <a:t>mutation</a:t>
            </a:r>
            <a:r>
              <a:rPr lang="en-US" sz="1800" dirty="0"/>
              <a:t>, </a:t>
            </a:r>
            <a:r>
              <a:rPr lang="en-US" sz="1800" i="1" dirty="0">
                <a:solidFill>
                  <a:srgbClr val="00B0F0"/>
                </a:solidFill>
              </a:rPr>
              <a:t>crossover</a:t>
            </a:r>
            <a:r>
              <a:rPr lang="en-US" sz="1800" dirty="0"/>
              <a:t>, and </a:t>
            </a:r>
            <a:r>
              <a:rPr lang="en-US" sz="1800" i="1" dirty="0">
                <a:solidFill>
                  <a:srgbClr val="00B0F0"/>
                </a:solidFill>
              </a:rPr>
              <a:t>replacement</a:t>
            </a:r>
            <a:r>
              <a:rPr lang="en-US" sz="1800" dirty="0"/>
              <a:t>).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/>
              <a:t>Requires </a:t>
            </a:r>
            <a:r>
              <a:rPr lang="en-US" sz="1800" i="1" dirty="0">
                <a:solidFill>
                  <a:srgbClr val="00B0F0"/>
                </a:solidFill>
              </a:rPr>
              <a:t>no</a:t>
            </a:r>
            <a:r>
              <a:rPr lang="en-US" sz="1800" dirty="0"/>
              <a:t> assumptions about the underlying optimization problem and can quickly explore very large design spaces.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0A9948-D70D-7339-DBFC-5CC8492CD88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tretch/>
        </p:blipFill>
        <p:spPr>
          <a:xfrm>
            <a:off x="6130925" y="880047"/>
            <a:ext cx="5857875" cy="23281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686648-1E68-D526-4B63-4DA525C9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evolution (DE)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1747C-2233-0E6D-A1D8-0DA4218C803C}"/>
              </a:ext>
            </a:extLst>
          </p:cNvPr>
          <p:cNvSpPr txBox="1"/>
          <p:nvPr/>
        </p:nvSpPr>
        <p:spPr>
          <a:xfrm>
            <a:off x="7974229" y="3221375"/>
            <a:ext cx="2605200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1800" dirty="0">
                <a:solidFill>
                  <a:srgbClr val="FF0000"/>
                </a:solidFill>
                <a:latin typeface="+mj-lt"/>
              </a:rPr>
              <a:t>ลู่เข้า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converge</a:t>
            </a:r>
            <a:r>
              <a:rPr lang="th-TH" sz="1800" dirty="0">
                <a:solidFill>
                  <a:srgbClr val="FF0000"/>
                </a:solidFill>
                <a:latin typeface="+mj-lt"/>
              </a:rPr>
              <a:t>) สู่คำตอบ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A5F9F-9650-5476-1D16-B52996E2A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53" y="4581052"/>
            <a:ext cx="5784467" cy="186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0325A8-F97C-6F8B-AA97-3710874C195A}"/>
              </a:ext>
            </a:extLst>
          </p:cNvPr>
          <p:cNvSpPr txBox="1"/>
          <p:nvPr/>
        </p:nvSpPr>
        <p:spPr>
          <a:xfrm>
            <a:off x="1271464" y="6536268"/>
            <a:ext cx="86437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Image source: https://jackwestin.com/resources/mcat-content/analytic-methods/gene-mapping-crossover-frequencies</a:t>
            </a:r>
          </a:p>
        </p:txBody>
      </p:sp>
      <p:pic>
        <p:nvPicPr>
          <p:cNvPr id="2050" name="Picture 2" descr="Turquoise,aqua,line,clip Art,symbol,graphics - Genetic Mutation Clipart, HD  Png Download - kindpng">
            <a:extLst>
              <a:ext uri="{FF2B5EF4-FFF2-40B4-BE49-F238E27FC236}">
                <a16:creationId xmlns:a16="http://schemas.microsoft.com/office/drawing/2014/main" id="{24795127-7286-F644-8AE1-59F0AAA9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144580"/>
            <a:ext cx="1225859" cy="19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801846-7227-5B2F-99A2-F1D2CB60CEAE}"/>
              </a:ext>
            </a:extLst>
          </p:cNvPr>
          <p:cNvSpPr txBox="1"/>
          <p:nvPr/>
        </p:nvSpPr>
        <p:spPr>
          <a:xfrm>
            <a:off x="5696115" y="552965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  <a:latin typeface="+mj-lt"/>
              </a:rPr>
              <a:t>crossover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F3A06-A830-EBC2-5802-CAD19BDE71F5}"/>
              </a:ext>
            </a:extLst>
          </p:cNvPr>
          <p:cNvSpPr txBox="1"/>
          <p:nvPr/>
        </p:nvSpPr>
        <p:spPr>
          <a:xfrm>
            <a:off x="9450731" y="5529654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  <a:latin typeface="+mj-lt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13806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A09D-E026-4576-8D5E-9CCB47E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Chukiat Worasucheep.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6D82-F57E-4850-95D4-605DE9DF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of a DE</a:t>
            </a:r>
            <a:endParaRPr lang="th-TH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338D363-2E5B-6322-E21E-430339A50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2" y="838200"/>
            <a:ext cx="5687170" cy="5399112"/>
          </a:xfrm>
        </p:spPr>
        <p:txBody>
          <a:bodyPr>
            <a:normAutofit/>
          </a:bodyPr>
          <a:lstStyle/>
          <a:p>
            <a:pPr fontAlgn="auto">
              <a:spcAft>
                <a:spcPts val="400"/>
              </a:spcAft>
            </a:pPr>
            <a:r>
              <a:rPr lang="en-US" sz="1600" dirty="0"/>
              <a:t>DE generates offspring by </a:t>
            </a:r>
            <a:r>
              <a:rPr lang="en-US" sz="1600" i="1" dirty="0">
                <a:solidFill>
                  <a:srgbClr val="00B0F0"/>
                </a:solidFill>
              </a:rPr>
              <a:t>mutating</a:t>
            </a:r>
            <a:r>
              <a:rPr lang="en-US" sz="1600" dirty="0"/>
              <a:t> the vectors with a </a:t>
            </a:r>
            <a:r>
              <a:rPr lang="en-US" sz="1600" i="1" dirty="0">
                <a:solidFill>
                  <a:srgbClr val="00B0F0"/>
                </a:solidFill>
              </a:rPr>
              <a:t>scaled</a:t>
            </a:r>
            <a:r>
              <a:rPr lang="en-US" sz="1600" dirty="0"/>
              <a:t> </a:t>
            </a:r>
            <a:r>
              <a:rPr lang="en-US" sz="1600" i="1" dirty="0"/>
              <a:t>difference</a:t>
            </a:r>
            <a:r>
              <a:rPr lang="en-US" sz="1600" dirty="0"/>
              <a:t> of one (or two) pairs of parent vectors.</a:t>
            </a:r>
          </a:p>
          <a:p>
            <a:pPr fontAlgn="auto">
              <a:spcAft>
                <a:spcPts val="400"/>
              </a:spcAft>
            </a:pPr>
            <a:r>
              <a:rPr lang="en-US" sz="1600" dirty="0"/>
              <a:t>A </a:t>
            </a:r>
            <a:r>
              <a:rPr lang="en-US" sz="1600" i="1" dirty="0">
                <a:solidFill>
                  <a:srgbClr val="00B0F0"/>
                </a:solidFill>
              </a:rPr>
              <a:t>crossover </a:t>
            </a:r>
            <a:r>
              <a:rPr lang="en-US" sz="1600" dirty="0"/>
              <a:t>is performed on the mutated vector with its corresponding </a:t>
            </a:r>
            <a:r>
              <a:rPr lang="en-US" sz="1600" i="1" dirty="0">
                <a:solidFill>
                  <a:srgbClr val="F28772"/>
                </a:solidFill>
              </a:rPr>
              <a:t>target</a:t>
            </a:r>
            <a:r>
              <a:rPr lang="en-US" sz="1600" dirty="0"/>
              <a:t> vector to generate a </a:t>
            </a:r>
            <a:r>
              <a:rPr lang="en-US" sz="1600" i="1" dirty="0">
                <a:solidFill>
                  <a:srgbClr val="00B0F0"/>
                </a:solidFill>
              </a:rPr>
              <a:t>trial vector</a:t>
            </a:r>
            <a:r>
              <a:rPr lang="en-US" sz="1600" dirty="0"/>
              <a:t>.</a:t>
            </a:r>
          </a:p>
          <a:p>
            <a:pPr fontAlgn="auto">
              <a:spcAft>
                <a:spcPts val="400"/>
              </a:spcAft>
            </a:pPr>
            <a:r>
              <a:rPr lang="en-US" sz="1600" dirty="0"/>
              <a:t>The trial vector will replace the </a:t>
            </a:r>
            <a:r>
              <a:rPr lang="en-US" sz="1600" i="1" dirty="0">
                <a:solidFill>
                  <a:srgbClr val="F28772"/>
                </a:solidFill>
              </a:rPr>
              <a:t>target</a:t>
            </a:r>
            <a:r>
              <a:rPr lang="en-US" sz="1600" dirty="0"/>
              <a:t> vector only </a:t>
            </a:r>
            <a:r>
              <a:rPr lang="en-US" sz="1600" i="1" dirty="0">
                <a:solidFill>
                  <a:srgbClr val="00B0F0"/>
                </a:solidFill>
              </a:rPr>
              <a:t>if the trial vector is better</a:t>
            </a:r>
            <a:r>
              <a:rPr lang="en-US" sz="1600" dirty="0"/>
              <a:t>.</a:t>
            </a:r>
          </a:p>
          <a:p>
            <a:pPr fontAlgn="auto">
              <a:spcAft>
                <a:spcPts val="400"/>
              </a:spcAft>
            </a:pPr>
            <a:r>
              <a:rPr lang="en-US" sz="1600" dirty="0"/>
              <a:t>This process will be </a:t>
            </a:r>
            <a:r>
              <a:rPr lang="en-US" sz="1600" i="1" dirty="0">
                <a:solidFill>
                  <a:srgbClr val="FF0000"/>
                </a:solidFill>
              </a:rPr>
              <a:t>iterated</a:t>
            </a:r>
            <a:r>
              <a:rPr lang="en-US" sz="1600" dirty="0"/>
              <a:t> until some stopping criteria are met.</a:t>
            </a:r>
          </a:p>
          <a:p>
            <a:pPr fontAlgn="auto">
              <a:spcAft>
                <a:spcPts val="400"/>
              </a:spcAft>
            </a:pPr>
            <a:endParaRPr lang="en-US" sz="1400" dirty="0"/>
          </a:p>
          <a:p>
            <a:pPr>
              <a:spcAft>
                <a:spcPts val="400"/>
              </a:spcAft>
            </a:pPr>
            <a:endParaRPr lang="en-US" sz="16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DFA69AB-AD3B-A2C8-818D-1010A9E287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84807" y="838200"/>
            <a:ext cx="6124313" cy="5399112"/>
          </a:xfrm>
        </p:spPr>
        <p:txBody>
          <a:bodyPr>
            <a:normAutofit/>
          </a:bodyPr>
          <a:lstStyle/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1079500" algn="l"/>
                <a:tab pos="1789113" algn="l"/>
              </a:tabLst>
            </a:pP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Set parameters:	</a:t>
            </a:r>
            <a:r>
              <a:rPr lang="en-US" sz="1600" i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PopSize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 (PS) = </a:t>
            </a:r>
            <a:r>
              <a:rPr lang="th-TH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จำนวน 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candidate vectors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1079500" algn="l"/>
                <a:tab pos="1789113" algn="l"/>
              </a:tabLst>
            </a:pP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			</a:t>
            </a:r>
            <a:r>
              <a:rPr lang="en-US" sz="1600" i="1" dirty="0">
                <a:solidFill>
                  <a:srgbClr val="C00000"/>
                </a:solidFill>
                <a:latin typeface="Arial Narrow" panose="020B0606020202030204" pitchFamily="34" charset="0"/>
              </a:rPr>
              <a:t>F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 = scaling factor </a:t>
            </a:r>
            <a:r>
              <a:rPr lang="th-TH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ใน</a:t>
            </a:r>
            <a:r>
              <a:rPr lang="th-TH" sz="1600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การทำ</a:t>
            </a:r>
            <a:r>
              <a:rPr lang="th-TH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mutation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1079500" algn="l"/>
                <a:tab pos="1789113" algn="l"/>
              </a:tabLst>
            </a:pP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			</a:t>
            </a:r>
            <a:r>
              <a:rPr lang="en-US" sz="1600" i="1" dirty="0">
                <a:solidFill>
                  <a:srgbClr val="C00000"/>
                </a:solidFill>
                <a:latin typeface="Arial Narrow" panose="020B0606020202030204" pitchFamily="34" charset="0"/>
              </a:rPr>
              <a:t>CR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 = </a:t>
            </a:r>
            <a:r>
              <a:rPr lang="th-TH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ความน่าจะเป็นระหว่างการ </a:t>
            </a:r>
            <a:r>
              <a:rPr lang="en-US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crossover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1079500" algn="l"/>
                <a:tab pos="1789113" algn="l"/>
              </a:tabLst>
            </a:pPr>
            <a:r>
              <a:rPr lang="en-US" sz="1600" dirty="0">
                <a:solidFill>
                  <a:schemeClr val="accent5"/>
                </a:solidFill>
                <a:latin typeface="+mj-lt"/>
              </a:rPr>
              <a:t>			</a:t>
            </a:r>
            <a:r>
              <a:rPr lang="th-TH" sz="1600" dirty="0">
                <a:solidFill>
                  <a:schemeClr val="accent5"/>
                </a:solidFill>
                <a:latin typeface="+mj-lt"/>
              </a:rPr>
              <a:t>เลือก </a:t>
            </a:r>
            <a:r>
              <a:rPr lang="en-US" sz="1600" i="1" dirty="0">
                <a:solidFill>
                  <a:srgbClr val="C00000"/>
                </a:solidFill>
                <a:latin typeface="+mj-lt"/>
              </a:rPr>
              <a:t>mutation strategy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Initialize vectors of candidate solutions with random values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while </a:t>
            </a:r>
            <a:r>
              <a:rPr lang="en-US" sz="1600" i="1" dirty="0">
                <a:latin typeface="Arial Narrow" panose="020B0606020202030204" pitchFamily="34" charset="0"/>
              </a:rPr>
              <a:t>iteration</a:t>
            </a:r>
            <a:r>
              <a:rPr lang="en-US" sz="1600" dirty="0">
                <a:latin typeface="Arial Narrow" panose="020B0606020202030204" pitchFamily="34" charset="0"/>
              </a:rPr>
              <a:t> &lt; </a:t>
            </a:r>
            <a:r>
              <a:rPr lang="en-US" sz="1600" i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max_iteration</a:t>
            </a:r>
            <a:r>
              <a:rPr lang="en-US" sz="1600" i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do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begin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for each vector (, called the </a:t>
            </a:r>
            <a:r>
              <a:rPr lang="en-US" sz="1600" i="1" dirty="0">
                <a:solidFill>
                  <a:srgbClr val="F28772"/>
                </a:solidFill>
                <a:latin typeface="Arial Narrow" panose="020B0606020202030204" pitchFamily="34" charset="0"/>
              </a:rPr>
              <a:t>target</a:t>
            </a:r>
            <a:r>
              <a:rPr lang="en-US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vector) do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begin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	</a:t>
            </a:r>
            <a:r>
              <a:rPr lang="en-US" sz="1600" i="1" dirty="0">
                <a:solidFill>
                  <a:srgbClr val="00A1DA"/>
                </a:solidFill>
                <a:latin typeface="Arial Narrow" panose="020B0606020202030204" pitchFamily="34" charset="0"/>
              </a:rPr>
              <a:t>mutation</a:t>
            </a:r>
            <a:r>
              <a:rPr lang="en-US" sz="1600" dirty="0">
                <a:latin typeface="Arial Narrow" panose="020B0606020202030204" pitchFamily="34" charset="0"/>
              </a:rPr>
              <a:t> of one (or 2) pair of vectors to generate a </a:t>
            </a:r>
            <a:r>
              <a:rPr lang="en-US" sz="1600" i="1" dirty="0">
                <a:solidFill>
                  <a:srgbClr val="0000FF"/>
                </a:solidFill>
                <a:latin typeface="Arial Narrow" panose="020B0606020202030204" pitchFamily="34" charset="0"/>
              </a:rPr>
              <a:t>mutated</a:t>
            </a:r>
            <a:r>
              <a:rPr lang="en-US" sz="1600" dirty="0">
                <a:solidFill>
                  <a:srgbClr val="0000FF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	</a:t>
            </a:r>
            <a:r>
              <a:rPr lang="en-US" sz="1600" i="1" dirty="0">
                <a:solidFill>
                  <a:srgbClr val="00A1DA"/>
                </a:solidFill>
                <a:latin typeface="Arial Narrow" panose="020B0606020202030204" pitchFamily="34" charset="0"/>
              </a:rPr>
              <a:t>crossover</a:t>
            </a:r>
            <a:r>
              <a:rPr lang="en-US" sz="1600" dirty="0">
                <a:latin typeface="Arial Narrow" panose="020B0606020202030204" pitchFamily="34" charset="0"/>
              </a:rPr>
              <a:t> the </a:t>
            </a:r>
            <a:r>
              <a:rPr lang="en-US" sz="1600" i="1" dirty="0">
                <a:solidFill>
                  <a:srgbClr val="0000FF"/>
                </a:solidFill>
                <a:latin typeface="Arial Narrow" panose="020B0606020202030204" pitchFamily="34" charset="0"/>
              </a:rPr>
              <a:t>mutated</a:t>
            </a:r>
            <a:r>
              <a:rPr lang="en-US" sz="1600" dirty="0">
                <a:solidFill>
                  <a:srgbClr val="0000FF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 and the </a:t>
            </a:r>
            <a:r>
              <a:rPr lang="en-US" sz="1600" i="1" dirty="0">
                <a:solidFill>
                  <a:srgbClr val="F28772"/>
                </a:solidFill>
                <a:latin typeface="Arial Narrow" panose="020B0606020202030204" pitchFamily="34" charset="0"/>
              </a:rPr>
              <a:t>target</a:t>
            </a:r>
            <a:r>
              <a:rPr lang="en-US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 for the </a:t>
            </a:r>
            <a:r>
              <a:rPr lang="en-US" sz="1600" i="1" dirty="0">
                <a:solidFill>
                  <a:srgbClr val="0000FF"/>
                </a:solidFill>
                <a:latin typeface="Arial Narrow" panose="020B0606020202030204" pitchFamily="34" charset="0"/>
              </a:rPr>
              <a:t>trial</a:t>
            </a:r>
            <a:r>
              <a:rPr lang="en-US" sz="1600" dirty="0">
                <a:solidFill>
                  <a:srgbClr val="0000FF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	</a:t>
            </a:r>
            <a:r>
              <a:rPr lang="en-US" sz="1600" i="1" dirty="0">
                <a:solidFill>
                  <a:srgbClr val="00A1DA"/>
                </a:solidFill>
                <a:latin typeface="Arial Narrow" panose="020B0606020202030204" pitchFamily="34" charset="0"/>
              </a:rPr>
              <a:t>selection</a:t>
            </a:r>
            <a:r>
              <a:rPr lang="en-US" sz="1600" dirty="0">
                <a:latin typeface="Arial Narrow" panose="020B0606020202030204" pitchFamily="34" charset="0"/>
              </a:rPr>
              <a:t> the better one of the </a:t>
            </a:r>
            <a:r>
              <a:rPr lang="en-US" sz="1600" i="1" dirty="0">
                <a:solidFill>
                  <a:srgbClr val="0000FF"/>
                </a:solidFill>
                <a:latin typeface="Arial Narrow" panose="020B0606020202030204" pitchFamily="34" charset="0"/>
              </a:rPr>
              <a:t>trial</a:t>
            </a:r>
            <a:r>
              <a:rPr lang="en-US" sz="1600" dirty="0">
                <a:solidFill>
                  <a:srgbClr val="0000FF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 and the </a:t>
            </a:r>
            <a:r>
              <a:rPr lang="en-US" sz="1600" i="1" dirty="0">
                <a:solidFill>
                  <a:srgbClr val="F28772"/>
                </a:solidFill>
                <a:latin typeface="Arial Narrow" panose="020B0606020202030204" pitchFamily="34" charset="0"/>
              </a:rPr>
              <a:t>target</a:t>
            </a:r>
            <a:r>
              <a:rPr lang="en-US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>
                <a:latin typeface="Arial Narrow" panose="020B0606020202030204" pitchFamily="34" charset="0"/>
              </a:rPr>
              <a:t>vector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end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	increment the </a:t>
            </a:r>
            <a:r>
              <a:rPr lang="en-US" sz="1600" i="1" dirty="0">
                <a:latin typeface="Arial Narrow" panose="020B0606020202030204" pitchFamily="34" charset="0"/>
              </a:rPr>
              <a:t>iteration</a:t>
            </a:r>
            <a:r>
              <a:rPr lang="en-US" sz="1600" dirty="0">
                <a:latin typeface="Arial Narrow" panose="020B0606020202030204" pitchFamily="34" charset="0"/>
              </a:rPr>
              <a:t> counter</a:t>
            </a:r>
          </a:p>
          <a:p>
            <a:pPr marL="360363" indent="-360363" fontAlgn="auto">
              <a:spcAft>
                <a:spcPts val="600"/>
              </a:spcAft>
              <a:buFont typeface="+mj-lt"/>
              <a:buAutoNum type="arabicPeriod"/>
              <a:tabLst>
                <a:tab pos="541338" algn="l"/>
                <a:tab pos="808038" algn="l"/>
                <a:tab pos="1079500" algn="l"/>
              </a:tabLst>
            </a:pPr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  <a:p>
            <a:endParaRPr 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7EA374-BC12-0B53-3498-32522C516F60}"/>
              </a:ext>
            </a:extLst>
          </p:cNvPr>
          <p:cNvGrpSpPr/>
          <p:nvPr/>
        </p:nvGrpSpPr>
        <p:grpSpPr>
          <a:xfrm>
            <a:off x="726467" y="3282230"/>
            <a:ext cx="4539039" cy="3152155"/>
            <a:chOff x="692865" y="3429000"/>
            <a:chExt cx="3858815" cy="28641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6B9B5B6-D891-2E21-9961-DED706A5B2D3}"/>
                </a:ext>
              </a:extLst>
            </p:cNvPr>
            <p:cNvSpPr/>
            <p:nvPr/>
          </p:nvSpPr>
          <p:spPr>
            <a:xfrm>
              <a:off x="692865" y="3429000"/>
              <a:ext cx="1911726" cy="864096"/>
            </a:xfrm>
            <a:prstGeom prst="roundRect">
              <a:avLst>
                <a:gd name="adj" fmla="val 961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Initialize population of candidate solutions using random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54F403-6ABC-0FA6-97A3-B789ED2F6E4B}"/>
                </a:ext>
              </a:extLst>
            </p:cNvPr>
            <p:cNvSpPr/>
            <p:nvPr/>
          </p:nvSpPr>
          <p:spPr>
            <a:xfrm>
              <a:off x="1000656" y="4634249"/>
              <a:ext cx="1296144" cy="648072"/>
            </a:xfrm>
            <a:prstGeom prst="roundRect">
              <a:avLst>
                <a:gd name="adj" fmla="val 961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Mutation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471E6CD-EF52-1E4C-9C56-A40B533FA502}"/>
                </a:ext>
              </a:extLst>
            </p:cNvPr>
            <p:cNvSpPr/>
            <p:nvPr/>
          </p:nvSpPr>
          <p:spPr>
            <a:xfrm>
              <a:off x="1000656" y="5645051"/>
              <a:ext cx="1296144" cy="648072"/>
            </a:xfrm>
            <a:prstGeom prst="roundRect">
              <a:avLst>
                <a:gd name="adj" fmla="val 961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Crossover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C775FCF-05BB-D623-87D0-ACB1157794E3}"/>
                </a:ext>
              </a:extLst>
            </p:cNvPr>
            <p:cNvSpPr/>
            <p:nvPr/>
          </p:nvSpPr>
          <p:spPr>
            <a:xfrm>
              <a:off x="3076384" y="5644204"/>
              <a:ext cx="1296144" cy="648072"/>
            </a:xfrm>
            <a:prstGeom prst="roundRect">
              <a:avLst>
                <a:gd name="adj" fmla="val 961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Replacement</a:t>
              </a:r>
            </a:p>
          </p:txBody>
        </p:sp>
        <p:sp>
          <p:nvSpPr>
            <p:cNvPr id="31" name="Flowchart: Decision 30">
              <a:extLst>
                <a:ext uri="{FF2B5EF4-FFF2-40B4-BE49-F238E27FC236}">
                  <a16:creationId xmlns:a16="http://schemas.microsoft.com/office/drawing/2014/main" id="{DE73BBF8-7C7F-E8E0-8D24-F021DB872EF2}"/>
                </a:ext>
              </a:extLst>
            </p:cNvPr>
            <p:cNvSpPr/>
            <p:nvPr/>
          </p:nvSpPr>
          <p:spPr>
            <a:xfrm>
              <a:off x="2897232" y="4634249"/>
              <a:ext cx="1654448" cy="648072"/>
            </a:xfrm>
            <a:prstGeom prst="flowChartDecisi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Termina</a:t>
              </a:r>
              <a:br>
                <a:rPr lang="en-US" sz="1400" dirty="0">
                  <a:solidFill>
                    <a:schemeClr val="lt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r>
                <a:rPr lang="en-US" sz="1400" dirty="0" err="1">
                  <a:solidFill>
                    <a:schemeClr val="lt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tion</a:t>
              </a:r>
              <a:r>
                <a:rPr lang="en-US" sz="1400" dirty="0">
                  <a:solidFill>
                    <a:schemeClr val="lt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?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6AADC2-7642-A52B-E969-0A3AADD77F7B}"/>
                </a:ext>
              </a:extLst>
            </p:cNvPr>
            <p:cNvCxnSpPr>
              <a:stCxn id="25" idx="2"/>
              <a:endCxn id="32" idx="0"/>
            </p:cNvCxnSpPr>
            <p:nvPr/>
          </p:nvCxnSpPr>
          <p:spPr>
            <a:xfrm>
              <a:off x="1648728" y="4293096"/>
              <a:ext cx="0" cy="34115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D4EDB91-BB18-E568-7D5B-ACC779E12EF5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1648728" y="5282321"/>
              <a:ext cx="0" cy="36273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903A76-B449-9459-3E6A-5675ABBC14E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2296800" y="5968240"/>
              <a:ext cx="779584" cy="84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6BABD86-6D65-7E2D-30DD-1E344CD4BAC1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3724456" y="5282321"/>
              <a:ext cx="0" cy="36188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952090-26B2-3DC4-49F1-232DD67F4CCF}"/>
                </a:ext>
              </a:extLst>
            </p:cNvPr>
            <p:cNvCxnSpPr>
              <a:cxnSpLocks/>
              <a:stCxn id="31" idx="1"/>
              <a:endCxn id="32" idx="3"/>
            </p:cNvCxnSpPr>
            <p:nvPr/>
          </p:nvCxnSpPr>
          <p:spPr>
            <a:xfrm flipH="1">
              <a:off x="2296800" y="4958285"/>
              <a:ext cx="60043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D2B840F-4B04-1B67-89D2-E2AB89D2CD18}"/>
                </a:ext>
              </a:extLst>
            </p:cNvPr>
            <p:cNvSpPr/>
            <p:nvPr/>
          </p:nvSpPr>
          <p:spPr>
            <a:xfrm>
              <a:off x="3076384" y="3645024"/>
              <a:ext cx="1296144" cy="648072"/>
            </a:xfrm>
            <a:prstGeom prst="roundRect">
              <a:avLst>
                <a:gd name="adj" fmla="val 961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Optimal solution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AD0BCC-A57F-ECE3-098C-B3216B56886A}"/>
                </a:ext>
              </a:extLst>
            </p:cNvPr>
            <p:cNvCxnSpPr>
              <a:cxnSpLocks/>
              <a:stCxn id="31" idx="0"/>
              <a:endCxn id="53" idx="2"/>
            </p:cNvCxnSpPr>
            <p:nvPr/>
          </p:nvCxnSpPr>
          <p:spPr>
            <a:xfrm flipV="1">
              <a:off x="3724456" y="4293096"/>
              <a:ext cx="0" cy="34115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DD7817A-E980-91E7-5CC5-39C9A661F6A0}"/>
                </a:ext>
              </a:extLst>
            </p:cNvPr>
            <p:cNvSpPr txBox="1"/>
            <p:nvPr/>
          </p:nvSpPr>
          <p:spPr>
            <a:xfrm>
              <a:off x="3719736" y="4293096"/>
              <a:ext cx="425459" cy="30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yes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4A6A3A-8ACE-D906-8BE2-2955F3FCDE29}"/>
                </a:ext>
              </a:extLst>
            </p:cNvPr>
            <p:cNvSpPr txBox="1"/>
            <p:nvPr/>
          </p:nvSpPr>
          <p:spPr>
            <a:xfrm>
              <a:off x="2524974" y="4658638"/>
              <a:ext cx="369584" cy="30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3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F14F-C6B4-4C97-9FA0-7B355424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Chukiat Worasucheep.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4C63D-F711-4115-B3CF-7CA36A55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3100" dirty="0"/>
              <a:t>Example: rand/1/bin strategy</a:t>
            </a:r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B865FA92-66AB-F59A-1009-A5ED6C4CF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493" y="980728"/>
            <a:ext cx="6872970" cy="4810223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5EF52-1991-1B40-408C-CBD8B2189F71}"/>
              </a:ext>
            </a:extLst>
          </p:cNvPr>
          <p:cNvGrpSpPr/>
          <p:nvPr/>
        </p:nvGrpSpPr>
        <p:grpSpPr>
          <a:xfrm>
            <a:off x="4095381" y="2909519"/>
            <a:ext cx="1224134" cy="1067523"/>
            <a:chOff x="7104112" y="2863664"/>
            <a:chExt cx="1224134" cy="1067523"/>
          </a:xfrm>
        </p:grpSpPr>
        <p:sp>
          <p:nvSpPr>
            <p:cNvPr id="8" name="Rectangle 7"/>
            <p:cNvSpPr/>
            <p:nvPr/>
          </p:nvSpPr>
          <p:spPr bwMode="auto">
            <a:xfrm>
              <a:off x="7104112" y="3223301"/>
              <a:ext cx="122413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spcBef>
                  <a:spcPts val="0"/>
                </a:spcBef>
                <a:buClr>
                  <a:srgbClr val="9B2D1F"/>
                </a:buClr>
                <a:buSzPct val="85000"/>
                <a:defRPr/>
              </a:pPr>
              <a:r>
                <a:rPr lang="en-US" sz="2000" b="1" dirty="0">
                  <a:solidFill>
                    <a:srgbClr val="C00000"/>
                  </a:solidFill>
                  <a:latin typeface="Perpetua"/>
                </a:rPr>
                <a:t>trial vector</a:t>
              </a:r>
            </a:p>
          </p:txBody>
        </p:sp>
        <p:cxnSp>
          <p:nvCxnSpPr>
            <p:cNvPr id="10" name="Straight Arrow Connector 9"/>
            <p:cNvCxnSpPr>
              <a:cxnSpLocks/>
              <a:stCxn id="8" idx="0"/>
            </p:cNvCxnSpPr>
            <p:nvPr/>
          </p:nvCxnSpPr>
          <p:spPr bwMode="auto">
            <a:xfrm flipV="1">
              <a:off x="7716179" y="2863664"/>
              <a:ext cx="36002" cy="3596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 bwMode="auto">
          <a:xfrm>
            <a:off x="8554695" y="3232837"/>
            <a:ext cx="3733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281"/>
              </a:spcBef>
              <a:buClr>
                <a:srgbClr val="9B2D1F"/>
              </a:buClr>
              <a:buSzPct val="85000"/>
              <a:defRPr/>
            </a:pPr>
            <a:r>
              <a:rPr lang="en-US" i="1" dirty="0">
                <a:solidFill>
                  <a:srgbClr val="C00000"/>
                </a:solidFill>
                <a:latin typeface="+mj-lt"/>
              </a:rPr>
              <a:t>F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 is the “</a:t>
            </a:r>
            <a:r>
              <a:rPr lang="en-US" i="1" dirty="0">
                <a:solidFill>
                  <a:srgbClr val="FF0000"/>
                </a:solidFill>
                <a:latin typeface="+mj-lt"/>
              </a:rPr>
              <a:t>scaling factor</a:t>
            </a:r>
            <a:r>
              <a:rPr lang="en-US" i="1" dirty="0">
                <a:solidFill>
                  <a:srgbClr val="0000FF"/>
                </a:solidFill>
                <a:latin typeface="+mj-lt"/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6CC3C-EB9B-417C-8C53-C3DBA4E77BA3}"/>
              </a:ext>
            </a:extLst>
          </p:cNvPr>
          <p:cNvSpPr txBox="1"/>
          <p:nvPr/>
        </p:nvSpPr>
        <p:spPr>
          <a:xfrm>
            <a:off x="1991544" y="6400760"/>
            <a:ext cx="81369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Source: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Das and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Suganthan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“Differential Evolution: A Survey of the State-of-the-Art”, 2011, pg.7.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B5BAA-5A3F-9585-F8CB-6D11C6AC9593}"/>
              </a:ext>
            </a:extLst>
          </p:cNvPr>
          <p:cNvGrpSpPr/>
          <p:nvPr/>
        </p:nvGrpSpPr>
        <p:grpSpPr>
          <a:xfrm>
            <a:off x="8524815" y="1491337"/>
            <a:ext cx="1299117" cy="707886"/>
            <a:chOff x="10701100" y="1700808"/>
            <a:chExt cx="1299117" cy="7078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3B01D8-F844-CDAE-153C-1CE0FBD16A5E}"/>
                </a:ext>
              </a:extLst>
            </p:cNvPr>
            <p:cNvSpPr/>
            <p:nvPr/>
          </p:nvSpPr>
          <p:spPr bwMode="auto">
            <a:xfrm>
              <a:off x="11094205" y="1700808"/>
              <a:ext cx="90601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spcBef>
                  <a:spcPts val="0"/>
                </a:spcBef>
                <a:buClr>
                  <a:srgbClr val="9B2D1F"/>
                </a:buClr>
                <a:buSzPct val="85000"/>
                <a:defRPr/>
              </a:pPr>
              <a:r>
                <a:rPr lang="en-US" sz="2000" b="1" dirty="0">
                  <a:solidFill>
                    <a:srgbClr val="C00000"/>
                  </a:solidFill>
                  <a:latin typeface="Perpetua"/>
                </a:rPr>
                <a:t>target vector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47F4C4F-6256-B738-81DB-C05D53546A7E}"/>
                </a:ext>
              </a:extLst>
            </p:cNvPr>
            <p:cNvCxnSpPr>
              <a:cxnSpLocks/>
              <a:stCxn id="24" idx="1"/>
            </p:cNvCxnSpPr>
            <p:nvPr/>
          </p:nvCxnSpPr>
          <p:spPr bwMode="auto">
            <a:xfrm flipH="1" flipV="1">
              <a:off x="10701100" y="1871270"/>
              <a:ext cx="393105" cy="1834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CFE3D2-B823-42AC-52D5-922B86D9E1E4}"/>
              </a:ext>
            </a:extLst>
          </p:cNvPr>
          <p:cNvGrpSpPr/>
          <p:nvPr/>
        </p:nvGrpSpPr>
        <p:grpSpPr>
          <a:xfrm>
            <a:off x="48720" y="1491337"/>
            <a:ext cx="2555861" cy="3781818"/>
            <a:chOff x="2144" y="1796407"/>
            <a:chExt cx="3116407" cy="46112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4FBE62-2366-BBDE-0D0E-7B1E1B89A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68"/>
            <a:stretch/>
          </p:blipFill>
          <p:spPr>
            <a:xfrm>
              <a:off x="2144" y="1796407"/>
              <a:ext cx="3116407" cy="1511334"/>
            </a:xfrm>
            <a:prstGeom prst="rect">
              <a:avLst/>
            </a:prstGeom>
          </p:spPr>
        </p:pic>
        <p:pic>
          <p:nvPicPr>
            <p:cNvPr id="15" name="Picture 2" descr="Turquoise,aqua,line,clip Art,symbol,graphics - Genetic Mutation Clipart, HD  Png Download - kindpng">
              <a:extLst>
                <a:ext uri="{FF2B5EF4-FFF2-40B4-BE49-F238E27FC236}">
                  <a16:creationId xmlns:a16="http://schemas.microsoft.com/office/drawing/2014/main" id="{64665E9F-286A-9D9F-D9CA-B12A06FA7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72" y="4426459"/>
              <a:ext cx="1225860" cy="19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B83856-6841-8446-B863-3EFB59102C15}"/>
                </a:ext>
              </a:extLst>
            </p:cNvPr>
            <p:cNvSpPr txBox="1"/>
            <p:nvPr/>
          </p:nvSpPr>
          <p:spPr>
            <a:xfrm>
              <a:off x="983917" y="3304845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j-lt"/>
                </a:rPr>
                <a:t>crossover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F992A-094D-3D7F-C9B7-D44CEC689B4C}"/>
                </a:ext>
              </a:extLst>
            </p:cNvPr>
            <p:cNvSpPr txBox="1"/>
            <p:nvPr/>
          </p:nvSpPr>
          <p:spPr>
            <a:xfrm>
              <a:off x="1485066" y="5745393"/>
              <a:ext cx="127951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j-lt"/>
                </a:rPr>
                <a:t>mutation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5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62EF38A-BF63-8C7D-1D6D-2CAC80F6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3697" y="719884"/>
            <a:ext cx="1655811" cy="1565821"/>
          </a:xfrm>
          <a:prstGeom prst="rect">
            <a:avLst/>
          </a:prstGeom>
        </p:spPr>
      </p:pic>
      <p:pic>
        <p:nvPicPr>
          <p:cNvPr id="63" name="Picture 8" descr="444,776 Infograph Stock Photos and Images - 123RF">
            <a:extLst>
              <a:ext uri="{FF2B5EF4-FFF2-40B4-BE49-F238E27FC236}">
                <a16:creationId xmlns:a16="http://schemas.microsoft.com/office/drawing/2014/main" id="{E9E9BFB0-DD72-0C4D-0F7A-1B6BD0E20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2365" r="47951" b="58021"/>
          <a:stretch/>
        </p:blipFill>
        <p:spPr bwMode="auto">
          <a:xfrm>
            <a:off x="7261622" y="4658118"/>
            <a:ext cx="1929167" cy="147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Explore Data Icon Png, Transparent Png - kindpng">
            <a:extLst>
              <a:ext uri="{FF2B5EF4-FFF2-40B4-BE49-F238E27FC236}">
                <a16:creationId xmlns:a16="http://schemas.microsoft.com/office/drawing/2014/main" id="{3A03BCFE-9D0F-0CC5-AF5F-7787471D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8974" r="20095" b="10041"/>
          <a:stretch/>
        </p:blipFill>
        <p:spPr bwMode="auto">
          <a:xfrm>
            <a:off x="4639784" y="4758103"/>
            <a:ext cx="1420368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4FBE280-96EB-E79A-F26C-F08CA9CB8DF6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428263" y="4893488"/>
            <a:ext cx="575777" cy="260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F206A9E3-EB1E-3FE5-3583-8EF78A92BA93}"/>
              </a:ext>
            </a:extLst>
          </p:cNvPr>
          <p:cNvSpPr/>
          <p:nvPr/>
        </p:nvSpPr>
        <p:spPr>
          <a:xfrm>
            <a:off x="1004040" y="4811617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rgbClr val="4472C4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rgbClr val="4472C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DCF8C2-A632-9184-C3F3-EE87783635B7}"/>
              </a:ext>
            </a:extLst>
          </p:cNvPr>
          <p:cNvSpPr txBox="1"/>
          <p:nvPr/>
        </p:nvSpPr>
        <p:spPr>
          <a:xfrm>
            <a:off x="593941" y="499267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01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A8413E-81A9-B5D4-F6B9-77D4CB5A18B4}"/>
              </a:ext>
            </a:extLst>
          </p:cNvPr>
          <p:cNvCxnSpPr>
            <a:cxnSpLocks/>
            <a:stCxn id="69" idx="7"/>
            <a:endCxn id="72" idx="3"/>
          </p:cNvCxnSpPr>
          <p:nvPr/>
        </p:nvCxnSpPr>
        <p:spPr>
          <a:xfrm flipV="1">
            <a:off x="1143803" y="3526557"/>
            <a:ext cx="1482508" cy="130903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1E29679-310B-B697-A233-429739ABBDB7}"/>
              </a:ext>
            </a:extLst>
          </p:cNvPr>
          <p:cNvSpPr/>
          <p:nvPr/>
        </p:nvSpPr>
        <p:spPr>
          <a:xfrm>
            <a:off x="2602332" y="3386794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rgbClr val="AD63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rgbClr val="AD630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14FD6-F842-53A7-0A3C-CE3D13C27FDD}"/>
              </a:ext>
            </a:extLst>
          </p:cNvPr>
          <p:cNvCxnSpPr>
            <a:cxnSpLocks/>
            <a:stCxn id="72" idx="5"/>
            <a:endCxn id="74" idx="1"/>
          </p:cNvCxnSpPr>
          <p:nvPr/>
        </p:nvCxnSpPr>
        <p:spPr>
          <a:xfrm>
            <a:off x="2742095" y="3526557"/>
            <a:ext cx="1608155" cy="4815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F908527-10C0-45B7-B8B1-2DAEB7F31FF0}"/>
              </a:ext>
            </a:extLst>
          </p:cNvPr>
          <p:cNvSpPr/>
          <p:nvPr/>
        </p:nvSpPr>
        <p:spPr>
          <a:xfrm>
            <a:off x="4326271" y="398413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1F2FE15-533B-00ED-19A8-7F3AC80E87BF}"/>
              </a:ext>
            </a:extLst>
          </p:cNvPr>
          <p:cNvCxnSpPr>
            <a:cxnSpLocks/>
            <a:stCxn id="74" idx="7"/>
            <a:endCxn id="76" idx="3"/>
          </p:cNvCxnSpPr>
          <p:nvPr/>
        </p:nvCxnSpPr>
        <p:spPr>
          <a:xfrm flipV="1">
            <a:off x="4466034" y="2660061"/>
            <a:ext cx="1509810" cy="134805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8BA3257-7AAE-CFAA-DE53-D694EE89FFCE}"/>
              </a:ext>
            </a:extLst>
          </p:cNvPr>
          <p:cNvSpPr/>
          <p:nvPr/>
        </p:nvSpPr>
        <p:spPr>
          <a:xfrm>
            <a:off x="5951865" y="252029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6E0C5D3-0FDF-FAA1-557B-47FE8193994D}"/>
              </a:ext>
            </a:extLst>
          </p:cNvPr>
          <p:cNvCxnSpPr>
            <a:cxnSpLocks/>
            <a:stCxn id="76" idx="5"/>
            <a:endCxn id="78" idx="1"/>
          </p:cNvCxnSpPr>
          <p:nvPr/>
        </p:nvCxnSpPr>
        <p:spPr>
          <a:xfrm>
            <a:off x="6091628" y="2660061"/>
            <a:ext cx="1608155" cy="4815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B4D8B6A-2EC4-DC1A-DF2D-AEC082CAF969}"/>
              </a:ext>
            </a:extLst>
          </p:cNvPr>
          <p:cNvSpPr/>
          <p:nvPr/>
        </p:nvSpPr>
        <p:spPr>
          <a:xfrm>
            <a:off x="7675804" y="311763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rgbClr val="9966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rgbClr val="9966FF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AB45524-F34C-69E7-3463-87F63FDB6E3B}"/>
              </a:ext>
            </a:extLst>
          </p:cNvPr>
          <p:cNvCxnSpPr>
            <a:cxnSpLocks/>
            <a:stCxn id="78" idx="6"/>
            <a:endCxn id="80" idx="3"/>
          </p:cNvCxnSpPr>
          <p:nvPr/>
        </p:nvCxnSpPr>
        <p:spPr>
          <a:xfrm flipV="1">
            <a:off x="7839546" y="1873107"/>
            <a:ext cx="1543528" cy="132640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1286BFB-C1B1-B81F-2235-CFE2419AF2EB}"/>
              </a:ext>
            </a:extLst>
          </p:cNvPr>
          <p:cNvSpPr/>
          <p:nvPr/>
        </p:nvSpPr>
        <p:spPr>
          <a:xfrm>
            <a:off x="9359095" y="1733344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rgbClr val="4472C4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75921B-07DE-3CAE-4CC1-C2F06B35A486}"/>
              </a:ext>
            </a:extLst>
          </p:cNvPr>
          <p:cNvCxnSpPr>
            <a:cxnSpLocks/>
            <a:stCxn id="80" idx="5"/>
            <a:endCxn id="82" idx="1"/>
          </p:cNvCxnSpPr>
          <p:nvPr/>
        </p:nvCxnSpPr>
        <p:spPr>
          <a:xfrm>
            <a:off x="9498858" y="1873107"/>
            <a:ext cx="1608155" cy="4815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F38923E7-B23E-75B8-0F53-A785ED9FA010}"/>
              </a:ext>
            </a:extLst>
          </p:cNvPr>
          <p:cNvSpPr/>
          <p:nvPr/>
        </p:nvSpPr>
        <p:spPr>
          <a:xfrm>
            <a:off x="11083034" y="233068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B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CE1F30-E2B7-6D7B-1D41-39BF0F7307F0}"/>
              </a:ext>
            </a:extLst>
          </p:cNvPr>
          <p:cNvSpPr txBox="1"/>
          <p:nvPr/>
        </p:nvSpPr>
        <p:spPr>
          <a:xfrm>
            <a:off x="1290666" y="4728996"/>
            <a:ext cx="2758841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business and problems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DD2ADF-7135-7AC5-5FB0-119BE563C8D2}"/>
              </a:ext>
            </a:extLst>
          </p:cNvPr>
          <p:cNvSpPr txBox="1"/>
          <p:nvPr/>
        </p:nvSpPr>
        <p:spPr>
          <a:xfrm>
            <a:off x="2275257" y="2819145"/>
            <a:ext cx="7445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02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43349DF-8B9E-B9ED-36F9-3E303F03C2EA}"/>
              </a:ext>
            </a:extLst>
          </p:cNvPr>
          <p:cNvSpPr txBox="1"/>
          <p:nvPr/>
        </p:nvSpPr>
        <p:spPr>
          <a:xfrm>
            <a:off x="134160" y="2901234"/>
            <a:ext cx="2243277" cy="412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B6F258-4703-7A3B-5668-CCCA938DEC14}"/>
              </a:ext>
            </a:extLst>
          </p:cNvPr>
          <p:cNvSpPr txBox="1"/>
          <p:nvPr/>
        </p:nvSpPr>
        <p:spPr>
          <a:xfrm>
            <a:off x="4117760" y="4129042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03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393B5E-61BF-3611-DFCE-25523D524B94}"/>
              </a:ext>
            </a:extLst>
          </p:cNvPr>
          <p:cNvSpPr txBox="1"/>
          <p:nvPr/>
        </p:nvSpPr>
        <p:spPr>
          <a:xfrm>
            <a:off x="5538109" y="196555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04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0EA25D5-E0AF-4CB0-86DF-9D101E062436}"/>
              </a:ext>
            </a:extLst>
          </p:cNvPr>
          <p:cNvSpPr txBox="1"/>
          <p:nvPr/>
        </p:nvSpPr>
        <p:spPr>
          <a:xfrm>
            <a:off x="7503724" y="3261289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05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F9B6A2-4424-12FE-835D-DAF1C5232593}"/>
              </a:ext>
            </a:extLst>
          </p:cNvPr>
          <p:cNvSpPr txBox="1"/>
          <p:nvPr/>
        </p:nvSpPr>
        <p:spPr>
          <a:xfrm>
            <a:off x="8986064" y="1144209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altLang="ko-KR" dirty="0">
                <a:solidFill>
                  <a:schemeClr val="accent6"/>
                </a:solidFill>
              </a:rPr>
              <a:t>06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6284CE-AED4-6273-A67B-32C2C6B032B3}"/>
              </a:ext>
            </a:extLst>
          </p:cNvPr>
          <p:cNvSpPr txBox="1"/>
          <p:nvPr/>
        </p:nvSpPr>
        <p:spPr>
          <a:xfrm>
            <a:off x="10914445" y="2513987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07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C62216-67E1-9C2D-2EF5-934A216B3655}"/>
              </a:ext>
            </a:extLst>
          </p:cNvPr>
          <p:cNvSpPr txBox="1"/>
          <p:nvPr/>
        </p:nvSpPr>
        <p:spPr>
          <a:xfrm>
            <a:off x="4717708" y="4044586"/>
            <a:ext cx="2100787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2DF84E-08F9-39E0-1E96-47957E5C70C9}"/>
              </a:ext>
            </a:extLst>
          </p:cNvPr>
          <p:cNvSpPr txBox="1"/>
          <p:nvPr/>
        </p:nvSpPr>
        <p:spPr>
          <a:xfrm>
            <a:off x="3675201" y="1899431"/>
            <a:ext cx="1929167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Preparation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06764-8720-5ED0-5FAA-71DA3CFA7F82}"/>
              </a:ext>
            </a:extLst>
          </p:cNvPr>
          <p:cNvSpPr txBox="1"/>
          <p:nvPr/>
        </p:nvSpPr>
        <p:spPr>
          <a:xfrm>
            <a:off x="9602164" y="1210507"/>
            <a:ext cx="2319814" cy="412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modeling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CEAAB02-4355-D584-013F-CB1CB72A0D7B}"/>
              </a:ext>
            </a:extLst>
          </p:cNvPr>
          <p:cNvSpPr txBox="1"/>
          <p:nvPr/>
        </p:nvSpPr>
        <p:spPr>
          <a:xfrm>
            <a:off x="7303058" y="3805556"/>
            <a:ext cx="2021327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visualization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9E0A80-F2DB-1F9D-4621-00C0AB126A07}"/>
              </a:ext>
            </a:extLst>
          </p:cNvPr>
          <p:cNvSpPr txBox="1"/>
          <p:nvPr/>
        </p:nvSpPr>
        <p:spPr>
          <a:xfrm>
            <a:off x="9730571" y="3010323"/>
            <a:ext cx="2195134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Deployment and maintenance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34A5A47-8E41-D9B1-935B-D16808741DF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64043" y="5439425"/>
            <a:ext cx="1879629" cy="1131820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06229F39-D386-5F7D-DACB-65D588F58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60" b="12347"/>
          <a:stretch/>
        </p:blipFill>
        <p:spPr bwMode="auto">
          <a:xfrm>
            <a:off x="1327704" y="1511221"/>
            <a:ext cx="1466236" cy="12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B99AE018-55CA-670F-AFDF-6C3F8CE1994C}"/>
              </a:ext>
            </a:extLst>
          </p:cNvPr>
          <p:cNvGrpSpPr/>
          <p:nvPr/>
        </p:nvGrpSpPr>
        <p:grpSpPr>
          <a:xfrm rot="17613413">
            <a:off x="4884116" y="679629"/>
            <a:ext cx="1179068" cy="1459548"/>
            <a:chOff x="487010" y="2232664"/>
            <a:chExt cx="1875146" cy="2321212"/>
          </a:xfrm>
        </p:grpSpPr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94481438-95F6-F8C3-0928-AEF74DC29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4" t="16966" r="16792" b="16966"/>
            <a:stretch/>
          </p:blipFill>
          <p:spPr bwMode="auto">
            <a:xfrm>
              <a:off x="487010" y="2347504"/>
              <a:ext cx="1047215" cy="1041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AE23217E-6FDE-A289-363C-7879E647B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4" t="16966" r="16792" b="16966"/>
            <a:stretch/>
          </p:blipFill>
          <p:spPr bwMode="auto">
            <a:xfrm rot="413975">
              <a:off x="890213" y="3167655"/>
              <a:ext cx="1394100" cy="138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>
              <a:extLst>
                <a:ext uri="{FF2B5EF4-FFF2-40B4-BE49-F238E27FC236}">
                  <a16:creationId xmlns:a16="http://schemas.microsoft.com/office/drawing/2014/main" id="{F33B9675-E47D-2DF6-BF9C-095456C52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4" t="16966" r="16792" b="16966"/>
            <a:stretch/>
          </p:blipFill>
          <p:spPr bwMode="auto">
            <a:xfrm>
              <a:off x="1487185" y="2232664"/>
              <a:ext cx="874971" cy="870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" name="Picture 4" descr="ERP Deployment &amp;amp; Maintenance | Excellencetech">
            <a:extLst>
              <a:ext uri="{FF2B5EF4-FFF2-40B4-BE49-F238E27FC236}">
                <a16:creationId xmlns:a16="http://schemas.microsoft.com/office/drawing/2014/main" id="{7F3E7599-14CB-75AF-5FB8-DFCD6964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2" t="12043" r="5448" b="2886"/>
          <a:stretch/>
        </p:blipFill>
        <p:spPr bwMode="auto">
          <a:xfrm>
            <a:off x="10096625" y="3794305"/>
            <a:ext cx="1825353" cy="13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4A7-D0A6-57E5-0917-75F081CA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65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700347-0B62-63DB-F638-75D50743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9DF91-D4CB-7F1E-AA38-2B5B4475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521C2-BEF8-8610-00E2-AA4BFA92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scipy.optimize.differential_evolution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E76A5C-5C0B-1098-F384-C13671C32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9"/>
          <a:stretch/>
        </p:blipFill>
        <p:spPr>
          <a:xfrm>
            <a:off x="1266154" y="1432560"/>
            <a:ext cx="9612066" cy="3514484"/>
          </a:xfrm>
        </p:spPr>
      </p:pic>
    </p:spTree>
    <p:extLst>
      <p:ext uri="{BB962C8B-B14F-4D97-AF65-F5344CB8AC3E}">
        <p14:creationId xmlns:p14="http://schemas.microsoft.com/office/powerpoint/2010/main" val="17019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CA804-5716-AA22-656B-8317285D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32099-AF64-AC33-72A9-E6230B27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3728D-B23D-0986-5DE7-1345158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parameters of 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955FB9-CE5F-881A-9028-28B2B50F4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38200"/>
            <a:ext cx="11838971" cy="5687144"/>
          </a:xfrm>
        </p:spPr>
        <p:txBody>
          <a:bodyPr>
            <a:normAutofit/>
          </a:bodyPr>
          <a:lstStyle/>
          <a:p>
            <a:r>
              <a:rPr lang="en-US" sz="2000" dirty="0"/>
              <a:t>Population size, PS </a:t>
            </a:r>
            <a:r>
              <a:rPr lang="en-US" sz="2000" dirty="0">
                <a:sym typeface="Symbol" panose="05050102010706020507" pitchFamily="18" charset="2"/>
              </a:rPr>
              <a:t> 3D – 8D, where D is number of decision variables</a:t>
            </a:r>
          </a:p>
          <a:p>
            <a:pPr lvl="1"/>
            <a:r>
              <a:rPr lang="en-US" sz="1800" i="1" dirty="0">
                <a:solidFill>
                  <a:srgbClr val="00B0F0"/>
                </a:solidFill>
                <a:sym typeface="Symbol" panose="05050102010706020507" pitchFamily="18" charset="2"/>
              </a:rPr>
              <a:t>recommended at </a:t>
            </a:r>
            <a:r>
              <a:rPr lang="en-US" sz="1800" i="1" dirty="0">
                <a:solidFill>
                  <a:srgbClr val="FF0000"/>
                </a:solidFill>
                <a:sym typeface="Symbol" panose="05050102010706020507" pitchFamily="18" charset="2"/>
              </a:rPr>
              <a:t>10 – 80 or 5xD</a:t>
            </a:r>
            <a:endParaRPr lang="en-US" sz="1800" dirty="0"/>
          </a:p>
          <a:p>
            <a:r>
              <a:rPr lang="en-US" sz="2000" dirty="0"/>
              <a:t>Crossover rate, CR </a:t>
            </a:r>
            <a:r>
              <a:rPr lang="en-US" sz="2000" dirty="0">
                <a:sym typeface="Symbol" panose="05050102010706020507" pitchFamily="18" charset="2"/>
              </a:rPr>
              <a:t> [0.2 – 0.9]</a:t>
            </a:r>
          </a:p>
          <a:p>
            <a:pPr lvl="1"/>
            <a:r>
              <a:rPr lang="en-US" sz="1800" i="1" dirty="0">
                <a:solidFill>
                  <a:srgbClr val="00B0F0"/>
                </a:solidFill>
                <a:sym typeface="Symbol" panose="05050102010706020507" pitchFamily="18" charset="2"/>
              </a:rPr>
              <a:t>recommended at </a:t>
            </a:r>
            <a:r>
              <a:rPr lang="en-US" sz="1800" i="1" dirty="0">
                <a:solidFill>
                  <a:srgbClr val="FF0000"/>
                </a:solidFill>
                <a:sym typeface="Symbol" panose="05050102010706020507" pitchFamily="18" charset="2"/>
              </a:rPr>
              <a:t>0.8 or 0.7</a:t>
            </a:r>
            <a:endParaRPr lang="en-US" sz="1800" i="1" dirty="0">
              <a:solidFill>
                <a:srgbClr val="FF0000"/>
              </a:solidFill>
            </a:endParaRPr>
          </a:p>
          <a:p>
            <a:r>
              <a:rPr lang="en-US" sz="2000" dirty="0"/>
              <a:t>Scaling factor, F </a:t>
            </a:r>
            <a:r>
              <a:rPr lang="en-US" sz="2000" dirty="0">
                <a:sym typeface="Symbol" panose="05050102010706020507" pitchFamily="18" charset="2"/>
              </a:rPr>
              <a:t> [0.2 – 0.8]</a:t>
            </a:r>
          </a:p>
          <a:p>
            <a:pPr lvl="1"/>
            <a:r>
              <a:rPr lang="en-US" sz="1800" i="1" dirty="0">
                <a:solidFill>
                  <a:srgbClr val="00B0F0"/>
                </a:solidFill>
                <a:sym typeface="Symbol" panose="05050102010706020507" pitchFamily="18" charset="2"/>
              </a:rPr>
              <a:t>recommended at </a:t>
            </a:r>
            <a:r>
              <a:rPr lang="en-US" sz="1800" i="1" dirty="0">
                <a:solidFill>
                  <a:srgbClr val="FF0000"/>
                </a:solidFill>
                <a:sym typeface="Symbol" panose="05050102010706020507" pitchFamily="18" charset="2"/>
              </a:rPr>
              <a:t>0.5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sym typeface="Symbol" panose="05050102010706020507" pitchFamily="18" charset="2"/>
              </a:rPr>
              <a:t>scipy</a:t>
            </a:r>
            <a:r>
              <a:rPr lang="en-US" sz="1800" dirty="0">
                <a:solidFill>
                  <a:schemeClr val="tx1"/>
                </a:solidFill>
                <a:sym typeface="Symbol" panose="05050102010706020507" pitchFamily="18" charset="2"/>
              </a:rPr>
              <a:t> calls this as </a:t>
            </a:r>
            <a:r>
              <a:rPr lang="en-US" sz="1800" i="1" u="sng" dirty="0">
                <a:solidFill>
                  <a:srgbClr val="00B0F0"/>
                </a:solidFill>
                <a:sym typeface="Symbol" panose="05050102010706020507" pitchFamily="18" charset="2"/>
              </a:rPr>
              <a:t>mutation</a:t>
            </a:r>
            <a:r>
              <a:rPr lang="en-US" sz="1800" dirty="0">
                <a:solidFill>
                  <a:schemeClr val="tx1"/>
                </a:solidFill>
                <a:sym typeface="Symbol" panose="05050102010706020507" pitchFamily="18" charset="2"/>
              </a:rPr>
              <a:t>, and default is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 randomized between [0.5, 1]</a:t>
            </a:r>
          </a:p>
          <a:p>
            <a:r>
              <a:rPr lang="en-US" sz="2000" dirty="0">
                <a:sym typeface="Symbol" panose="05050102010706020507" pitchFamily="18" charset="2"/>
              </a:rPr>
              <a:t>Strategy (of mutation and crossover):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best/1/bin (</a:t>
            </a:r>
            <a:r>
              <a:rPr lang="en-US" sz="1800" i="1" dirty="0">
                <a:solidFill>
                  <a:srgbClr val="00B0F0"/>
                </a:solidFill>
                <a:sym typeface="Symbol" panose="05050102010706020507" pitchFamily="18" charset="2"/>
              </a:rPr>
              <a:t>default in </a:t>
            </a:r>
            <a:r>
              <a:rPr lang="en-US" sz="1800" i="1" dirty="0" err="1">
                <a:solidFill>
                  <a:srgbClr val="00B0F0"/>
                </a:solidFill>
                <a:sym typeface="Symbol" panose="05050102010706020507" pitchFamily="18" charset="2"/>
              </a:rPr>
              <a:t>scipy</a:t>
            </a:r>
            <a:r>
              <a:rPr lang="en-US" sz="1800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rand/1/bin</a:t>
            </a:r>
          </a:p>
          <a:p>
            <a:pPr lvl="1"/>
            <a:r>
              <a:rPr lang="en-US" sz="1800" dirty="0" err="1"/>
              <a:t>currenttobest</a:t>
            </a:r>
            <a:r>
              <a:rPr lang="en-US" sz="1800" dirty="0"/>
              <a:t>/1/bin</a:t>
            </a:r>
          </a:p>
          <a:p>
            <a:pPr lvl="1"/>
            <a:r>
              <a:rPr lang="en-US" sz="1800" dirty="0"/>
              <a:t>best/2/exp</a:t>
            </a:r>
          </a:p>
          <a:p>
            <a:pPr lvl="1"/>
            <a:r>
              <a:rPr lang="en-US" sz="1800" dirty="0"/>
              <a:t>etc.</a:t>
            </a:r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410D4E-F30C-2E06-AC2C-D9079CCA654E}"/>
              </a:ext>
            </a:extLst>
          </p:cNvPr>
          <p:cNvGrpSpPr/>
          <p:nvPr/>
        </p:nvGrpSpPr>
        <p:grpSpPr>
          <a:xfrm>
            <a:off x="5064330" y="4159961"/>
            <a:ext cx="6910436" cy="891252"/>
            <a:chOff x="5018212" y="3932596"/>
            <a:chExt cx="6910436" cy="943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D987F4-6112-C479-1CA0-9CD616F30DFF}"/>
                </a:ext>
              </a:extLst>
            </p:cNvPr>
            <p:cNvSpPr/>
            <p:nvPr/>
          </p:nvSpPr>
          <p:spPr>
            <a:xfrm>
              <a:off x="5231904" y="3932596"/>
              <a:ext cx="6696744" cy="943781"/>
            </a:xfrm>
            <a:prstGeom prst="rect">
              <a:avLst/>
            </a:prstGeom>
            <a:gradFill flip="none" rotWithShape="1">
              <a:gsLst>
                <a:gs pos="12000">
                  <a:srgbClr val="A7FFFF"/>
                </a:gs>
                <a:gs pos="49000">
                  <a:srgbClr val="FFFFFF"/>
                </a:gs>
                <a:gs pos="91000">
                  <a:srgbClr val="F28772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1C0B95-BA6C-6A61-6F2E-E78E5B30CA18}"/>
                </a:ext>
              </a:extLst>
            </p:cNvPr>
            <p:cNvSpPr txBox="1"/>
            <p:nvPr/>
          </p:nvSpPr>
          <p:spPr>
            <a:xfrm>
              <a:off x="5018212" y="4005063"/>
              <a:ext cx="2796412" cy="852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rand/1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current-to-rand/1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B74FF-BB3F-FADC-F540-17B9AF238B41}"/>
                </a:ext>
              </a:extLst>
            </p:cNvPr>
            <p:cNvSpPr txBox="1"/>
            <p:nvPr/>
          </p:nvSpPr>
          <p:spPr>
            <a:xfrm>
              <a:off x="9512056" y="4005064"/>
              <a:ext cx="2378088" cy="852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best/1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current-to-best/1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2C5CE62-4E30-EDAD-4DBF-0A23CC9CB6F6}"/>
              </a:ext>
            </a:extLst>
          </p:cNvPr>
          <p:cNvSpPr txBox="1"/>
          <p:nvPr/>
        </p:nvSpPr>
        <p:spPr>
          <a:xfrm>
            <a:off x="5457292" y="5035227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latin typeface="+mj-lt"/>
              </a:rPr>
              <a:t>ค้นหาวงกว้าง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(exploration)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05115-307F-A620-8B88-6FC8DEF7004D}"/>
              </a:ext>
            </a:extLst>
          </p:cNvPr>
          <p:cNvSpPr txBox="1"/>
          <p:nvPr/>
        </p:nvSpPr>
        <p:spPr>
          <a:xfrm>
            <a:off x="9552020" y="5035227"/>
            <a:ext cx="2390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latin typeface="+mj-lt"/>
              </a:rPr>
              <a:t>ลู่เข้าคำตอบเร็วๆ</a:t>
            </a:r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(intensification)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ED340C-5166-F763-4F88-19A4E644CFB4}"/>
              </a:ext>
            </a:extLst>
          </p:cNvPr>
          <p:cNvSpPr txBox="1"/>
          <p:nvPr/>
        </p:nvSpPr>
        <p:spPr>
          <a:xfrm>
            <a:off x="8461840" y="1250781"/>
            <a:ext cx="3600401" cy="1862433"/>
          </a:xfrm>
          <a:prstGeom prst="rect">
            <a:avLst/>
          </a:prstGeom>
          <a:solidFill>
            <a:srgbClr val="EEF7E9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800" b="1" i="1" dirty="0">
                <a:solidFill>
                  <a:srgbClr val="0066FF"/>
                </a:solidFill>
                <a:latin typeface="+mj-lt"/>
              </a:rPr>
              <a:t>Default values in </a:t>
            </a:r>
            <a:r>
              <a:rPr lang="en-US" sz="1800" b="1" i="1" dirty="0" err="1">
                <a:solidFill>
                  <a:srgbClr val="0066FF"/>
                </a:solidFill>
                <a:latin typeface="+mj-lt"/>
              </a:rPr>
              <a:t>scipy</a:t>
            </a:r>
            <a:endParaRPr lang="en-US" sz="1800" b="1" i="1" dirty="0">
              <a:solidFill>
                <a:srgbClr val="0066FF"/>
              </a:solidFill>
              <a:latin typeface="+mj-lt"/>
            </a:endParaRPr>
          </a:p>
          <a:p>
            <a:pPr algn="l">
              <a:lnSpc>
                <a:spcPct val="130000"/>
              </a:lnSpc>
            </a:pPr>
            <a:r>
              <a:rPr lang="en-US" sz="1800" dirty="0" err="1">
                <a:latin typeface="+mj-lt"/>
              </a:rPr>
              <a:t>maxiter</a:t>
            </a:r>
            <a:r>
              <a:rPr lang="en-US" sz="1800" dirty="0">
                <a:latin typeface="+mj-lt"/>
              </a:rPr>
              <a:t> = max. iteration 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1000</a:t>
            </a:r>
            <a:r>
              <a:rPr lang="en-US" sz="1800" dirty="0">
                <a:latin typeface="+mj-lt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sz="1800" dirty="0" err="1">
                <a:latin typeface="+mj-lt"/>
              </a:rPr>
              <a:t>popsize</a:t>
            </a:r>
            <a:r>
              <a:rPr lang="en-US" sz="1800" dirty="0">
                <a:latin typeface="+mj-lt"/>
              </a:rPr>
              <a:t> = # of DE vectors 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15</a:t>
            </a:r>
            <a:r>
              <a:rPr lang="en-US" sz="1800" dirty="0">
                <a:latin typeface="+mj-lt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sz="1800" dirty="0">
                <a:latin typeface="+mj-lt"/>
              </a:rPr>
              <a:t>recombination = CR 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0.7</a:t>
            </a:r>
            <a:r>
              <a:rPr lang="en-US" sz="1800" dirty="0">
                <a:latin typeface="+mj-lt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sz="1800" dirty="0">
                <a:latin typeface="+mj-lt"/>
              </a:rPr>
              <a:t>mutation = F (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0.5, 1</a:t>
            </a:r>
            <a:r>
              <a:rPr lang="en-US" sz="1800" dirty="0">
                <a:latin typeface="+mj-lt"/>
              </a:rPr>
              <a:t>) </a:t>
            </a:r>
            <a:r>
              <a:rPr lang="en-US" sz="1600" i="1" dirty="0">
                <a:solidFill>
                  <a:srgbClr val="FF0000"/>
                </a:solidFill>
                <a:latin typeface="+mj-lt"/>
              </a:rPr>
              <a:t>random</a:t>
            </a:r>
            <a:endParaRPr lang="en-US" sz="18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CD1F4C-12CE-CDDD-1E5D-8A3149D7D37F}"/>
              </a:ext>
            </a:extLst>
          </p:cNvPr>
          <p:cNvSpPr txBox="1"/>
          <p:nvPr/>
        </p:nvSpPr>
        <p:spPr>
          <a:xfrm>
            <a:off x="2644781" y="5850541"/>
            <a:ext cx="9291481" cy="619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Important ref: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https://docs.scipy.org/doc/scipy/reference/generated/scipy.optimize.differential_evolution.html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7CF9440D-F3B9-9CDC-E44D-816F3E409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30" y="3198179"/>
            <a:ext cx="8459933" cy="600507"/>
          </a:xfrm>
          <a:prstGeom prst="roundRect">
            <a:avLst>
              <a:gd name="adj" fmla="val 16667"/>
            </a:avLst>
          </a:prstGeom>
          <a:solidFill>
            <a:srgbClr val="D9FFD9">
              <a:alpha val="29804"/>
            </a:srgbClr>
          </a:solidFill>
          <a:ln w="12700">
            <a:solidFill>
              <a:srgbClr val="20AF14"/>
            </a:solidFill>
            <a:round/>
            <a:headEnd/>
            <a:tailEnd/>
          </a:ln>
        </p:spPr>
        <p:txBody>
          <a:bodyPr wrap="none" lIns="18000" tIns="10800" rIns="18000" bIns="10800" anchor="ctr"/>
          <a:lstStyle/>
          <a:p>
            <a:endParaRPr lang="th-TH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are optimization?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Optimization formulation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Solving continuous optimizations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Hands-on labs using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4" name="Picture 2" descr="The Great Exaggeration: Optimization">
            <a:extLst>
              <a:ext uri="{FF2B5EF4-FFF2-40B4-BE49-F238E27FC236}">
                <a16:creationId xmlns:a16="http://schemas.microsoft.com/office/drawing/2014/main" id="{23CDECCC-2C41-3EC4-1F13-17874F55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4293096"/>
            <a:ext cx="2823637" cy="192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25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F30B2E-FA2D-51FE-90C4-9BAFDC78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0A41D-FA17-6715-4393-E58C438C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4217A-7B5B-140B-7FCA-89FD64F3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Python lab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94ED9-3BD2-E15C-F657-F91BEB98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Part 1</a:t>
            </a:r>
            <a:r>
              <a:rPr lang="en-US" sz="2000" dirty="0"/>
              <a:t>: Solving (multivariable) </a:t>
            </a:r>
            <a:r>
              <a:rPr lang="en-US" sz="2000" i="1" dirty="0"/>
              <a:t>linear programming</a:t>
            </a:r>
            <a:r>
              <a:rPr lang="en-US" sz="2000" dirty="0"/>
              <a:t> problems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Practice problem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Part 2</a:t>
            </a:r>
            <a:r>
              <a:rPr lang="en-US" sz="2000" dirty="0"/>
              <a:t>: </a:t>
            </a:r>
            <a:r>
              <a:rPr lang="th-TH" sz="2000" dirty="0"/>
              <a:t>การหาค่าเหมาะที่สุดของฟังก์ชันหลายตัวแปรแบบ</a:t>
            </a:r>
            <a:r>
              <a:rPr lang="th-TH" sz="2000" dirty="0">
                <a:solidFill>
                  <a:schemeClr val="accent5"/>
                </a:solidFill>
              </a:rPr>
              <a:t>ใช้ </a:t>
            </a:r>
            <a:r>
              <a:rPr lang="en-US" sz="2000" dirty="0">
                <a:solidFill>
                  <a:schemeClr val="accent5"/>
                </a:solidFill>
              </a:rPr>
              <a:t>gradient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Part 3</a:t>
            </a:r>
            <a:r>
              <a:rPr lang="en-US" sz="2000" dirty="0"/>
              <a:t>: </a:t>
            </a:r>
            <a:r>
              <a:rPr lang="th-TH" sz="2000" dirty="0"/>
              <a:t>การหาค่าเหมาะที่สุดของฟังก์ชันหลายตัวแปรแบบ</a:t>
            </a:r>
            <a:r>
              <a:rPr lang="th-TH" sz="2000" dirty="0">
                <a:solidFill>
                  <a:srgbClr val="FF0000"/>
                </a:solidFill>
              </a:rPr>
              <a:t>ไม่</a:t>
            </a:r>
            <a:r>
              <a:rPr lang="th-TH" sz="2000" dirty="0">
                <a:solidFill>
                  <a:schemeClr val="accent5"/>
                </a:solidFill>
              </a:rPr>
              <a:t>ใช้ </a:t>
            </a:r>
            <a:r>
              <a:rPr lang="en-US" sz="2000" dirty="0">
                <a:solidFill>
                  <a:schemeClr val="accent5"/>
                </a:solidFill>
              </a:rPr>
              <a:t>gradient </a:t>
            </a:r>
            <a:br>
              <a:rPr lang="en-US" sz="2000" dirty="0"/>
            </a:br>
            <a:r>
              <a:rPr lang="th-TH" sz="2000" dirty="0"/>
              <a:t>โดยใช้</a:t>
            </a:r>
            <a:r>
              <a:rPr lang="en-US" sz="2000" dirty="0"/>
              <a:t> Differential evolution (DE) </a:t>
            </a:r>
            <a:r>
              <a:rPr lang="th-TH" sz="2000" dirty="0"/>
              <a:t>จาก</a:t>
            </a:r>
            <a:r>
              <a:rPr lang="en-US" sz="2000" dirty="0"/>
              <a:t> </a:t>
            </a:r>
            <a:r>
              <a:rPr lang="en-US" sz="2000" dirty="0" err="1"/>
              <a:t>scipy</a:t>
            </a:r>
            <a:r>
              <a:rPr lang="en-US" sz="2000" dirty="0"/>
              <a:t> library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7FA4F8-88B6-9DF6-09B2-DD4BF00C0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12285" b="19563"/>
          <a:stretch/>
        </p:blipFill>
        <p:spPr bwMode="auto">
          <a:xfrm>
            <a:off x="8400256" y="1017608"/>
            <a:ext cx="3629339" cy="198869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5DEF274-ABF4-54DE-53A2-627A28A53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r="15091"/>
          <a:stretch/>
        </p:blipFill>
        <p:spPr bwMode="auto">
          <a:xfrm>
            <a:off x="8400256" y="3645024"/>
            <a:ext cx="3076524" cy="184299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B47195-A0AC-CFCA-E278-0E21E8683760}"/>
              </a:ext>
            </a:extLst>
          </p:cNvPr>
          <p:cNvCxnSpPr>
            <a:cxnSpLocks/>
          </p:cNvCxnSpPr>
          <p:nvPr/>
        </p:nvCxnSpPr>
        <p:spPr>
          <a:xfrm>
            <a:off x="7527283" y="1259307"/>
            <a:ext cx="656949" cy="6440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977C28-FA32-131A-BFE0-BD264ED77621}"/>
              </a:ext>
            </a:extLst>
          </p:cNvPr>
          <p:cNvCxnSpPr>
            <a:cxnSpLocks/>
          </p:cNvCxnSpPr>
          <p:nvPr/>
        </p:nvCxnSpPr>
        <p:spPr>
          <a:xfrm>
            <a:off x="7527283" y="3284984"/>
            <a:ext cx="620704" cy="65286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AE844F-79B4-6AD6-E483-0278E2DF0663}"/>
              </a:ext>
            </a:extLst>
          </p:cNvPr>
          <p:cNvCxnSpPr>
            <a:cxnSpLocks/>
          </p:cNvCxnSpPr>
          <p:nvPr/>
        </p:nvCxnSpPr>
        <p:spPr>
          <a:xfrm flipV="1">
            <a:off x="7699664" y="4800600"/>
            <a:ext cx="467591" cy="145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0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21513-EA19-7C4C-DFEE-5BEE0DD2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746DB-6407-718A-7DDB-DE907CA6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6F3277-15E4-1643-FED7-919F77EC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Linear programming (multivariable problems)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ABDF1-CDC0-C74E-82CB-85448BAD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i="1" dirty="0">
                <a:solidFill>
                  <a:srgbClr val="00B0F0"/>
                </a:solidFill>
              </a:rPr>
              <a:t>การกำหนดเชิงเส้น (</a:t>
            </a:r>
            <a:r>
              <a:rPr lang="en-US" i="1" dirty="0">
                <a:solidFill>
                  <a:srgbClr val="00B0F0"/>
                </a:solidFill>
              </a:rPr>
              <a:t>Linear programming)</a:t>
            </a:r>
            <a:r>
              <a:rPr lang="en-US" dirty="0"/>
              <a:t> </a:t>
            </a:r>
            <a:r>
              <a:rPr lang="th-TH" dirty="0"/>
              <a:t>คือ ตัวแบบทางคณิตศาสตร์สำหรับหาค่าเหมาะที่สุด โดยใช้ฟังก์ชันเส้นตรง (</a:t>
            </a:r>
            <a:r>
              <a:rPr lang="en-US" dirty="0"/>
              <a:t>Linear functions) </a:t>
            </a:r>
            <a:r>
              <a:rPr lang="th-TH" dirty="0"/>
              <a:t>ในการแสดงวัตถุประสงค์และเงื่อนไขของปัญหาเหล่านั้น</a:t>
            </a:r>
          </a:p>
          <a:p>
            <a:r>
              <a:rPr lang="th-TH" dirty="0"/>
              <a:t>สามารถนำไปใช้แก้ปัญหาทางธุรกิจและอุตสาหกรรมเพื่อใช้ทรัพยากรที่มีอยู่อย่างจำกัดให้เกิดประโยชน์สูงสุด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B2E4CAE-368E-A5BA-B46E-EF7F53BFB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12285"/>
          <a:stretch/>
        </p:blipFill>
        <p:spPr bwMode="auto">
          <a:xfrm>
            <a:off x="1703512" y="2348880"/>
            <a:ext cx="4758934" cy="3241848"/>
          </a:xfrm>
          <a:prstGeom prst="rect">
            <a:avLst/>
          </a:prstGeom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EF2A36-FC23-77AF-0114-1580200B05A5}"/>
              </a:ext>
            </a:extLst>
          </p:cNvPr>
          <p:cNvSpPr txBox="1"/>
          <p:nvPr/>
        </p:nvSpPr>
        <p:spPr>
          <a:xfrm>
            <a:off x="200629" y="5546217"/>
            <a:ext cx="9937104" cy="7842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R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More: https://sites.google.com/site/ph4minesys/presentations/linear-programming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3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36CB9-11F4-10CF-3F12-07DFD1E4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22059-06E0-0D5C-E6DA-E676C5AE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25A7C-15B6-50E4-39D0-2859E0F3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scipy’s</a:t>
            </a:r>
            <a:r>
              <a:rPr lang="en-US" dirty="0"/>
              <a:t> </a:t>
            </a:r>
            <a:r>
              <a:rPr lang="en-US" i="1" dirty="0" err="1">
                <a:solidFill>
                  <a:srgbClr val="FFFF00"/>
                </a:solidFill>
              </a:rPr>
              <a:t>linprog</a:t>
            </a:r>
            <a:r>
              <a:rPr lang="en-US" dirty="0"/>
              <a:t> to solve linear programming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5A363D-CA34-A295-F067-115A12970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88" y="950910"/>
            <a:ext cx="9008222" cy="45851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63500" dir="2700000" algn="tl" rotWithShape="0">
              <a:schemeClr val="bg2">
                <a:lumMod val="75000"/>
                <a:alpha val="65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7185C-2F94-CDDA-FEB2-399EA299F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24" b="14288"/>
          <a:stretch/>
        </p:blipFill>
        <p:spPr>
          <a:xfrm>
            <a:off x="9401343" y="3175795"/>
            <a:ext cx="2599514" cy="27141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63500" dir="2700000" algn="tl" rotWithShape="0">
              <a:schemeClr val="bg2">
                <a:lumMod val="75000"/>
                <a:alpha val="65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801A5-E5D7-2DE6-0373-6F675A501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44"/>
          <a:stretch/>
        </p:blipFill>
        <p:spPr>
          <a:xfrm>
            <a:off x="5799650" y="5990478"/>
            <a:ext cx="6249272" cy="4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766E22F-80C5-F93E-4E46-A188180FE73A}"/>
              </a:ext>
            </a:extLst>
          </p:cNvPr>
          <p:cNvSpPr/>
          <p:nvPr/>
        </p:nvSpPr>
        <p:spPr>
          <a:xfrm>
            <a:off x="2893968" y="977187"/>
            <a:ext cx="7450504" cy="201976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0CB6FCE-AB01-0DD4-24F8-C70B4E7ED6BF}"/>
              </a:ext>
            </a:extLst>
          </p:cNvPr>
          <p:cNvSpPr/>
          <p:nvPr/>
        </p:nvSpPr>
        <p:spPr>
          <a:xfrm>
            <a:off x="373232" y="1009176"/>
            <a:ext cx="2304256" cy="1683764"/>
          </a:xfrm>
          <a:prstGeom prst="rightArrow">
            <a:avLst>
              <a:gd name="adj1" fmla="val 70516"/>
              <a:gd name="adj2" fmla="val 2526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formulation: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5E31B-B3B3-CCA6-16E5-5820FF32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EE810-2694-BCE5-8381-105F1745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DF165-E0C3-AD6D-8F73-DCF97080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scipy’s</a:t>
            </a:r>
            <a:r>
              <a:rPr lang="en-US" dirty="0"/>
              <a:t> </a:t>
            </a:r>
            <a:r>
              <a:rPr lang="en-US" i="1" dirty="0" err="1">
                <a:solidFill>
                  <a:srgbClr val="FFFF00"/>
                </a:solidFill>
              </a:rPr>
              <a:t>linprog</a:t>
            </a:r>
            <a:r>
              <a:rPr lang="en-US" dirty="0"/>
              <a:t> to solve linear programming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89D3201-D639-F39E-2BB0-D53E9650E7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12285"/>
          <a:stretch/>
        </p:blipFill>
        <p:spPr bwMode="auto">
          <a:xfrm>
            <a:off x="902517" y="3230880"/>
            <a:ext cx="4678286" cy="3186910"/>
          </a:xfrm>
          <a:prstGeom prst="rect">
            <a:avLst/>
          </a:prstGeom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D49919E-CEE6-FB88-3E46-37EF2C6D73CC}"/>
              </a:ext>
            </a:extLst>
          </p:cNvPr>
          <p:cNvGrpSpPr/>
          <p:nvPr/>
        </p:nvGrpSpPr>
        <p:grpSpPr>
          <a:xfrm>
            <a:off x="6643559" y="3426905"/>
            <a:ext cx="5185463" cy="2622039"/>
            <a:chOff x="6024880" y="1455033"/>
            <a:chExt cx="5185463" cy="2622039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1DDC29DC-F48B-EE25-C5C2-0F126096F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8" r="4656"/>
            <a:stretch/>
          </p:blipFill>
          <p:spPr bwMode="auto">
            <a:xfrm>
              <a:off x="6024880" y="1455033"/>
              <a:ext cx="5185463" cy="934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283938F6-9822-157C-23A5-F08D5EF03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064" y="2389636"/>
              <a:ext cx="3933962" cy="168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id="{74683698-EE8B-AA38-5700-365DADD2E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7" r="34700" b="22332"/>
          <a:stretch/>
        </p:blipFill>
        <p:spPr bwMode="auto">
          <a:xfrm>
            <a:off x="2927648" y="1037988"/>
            <a:ext cx="3260794" cy="18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513702-FE04-11DD-F172-68003D662DCF}"/>
              </a:ext>
            </a:extLst>
          </p:cNvPr>
          <p:cNvGrpSpPr/>
          <p:nvPr/>
        </p:nvGrpSpPr>
        <p:grpSpPr>
          <a:xfrm>
            <a:off x="6092604" y="1298648"/>
            <a:ext cx="3959645" cy="1587663"/>
            <a:chOff x="3715285" y="1118866"/>
            <a:chExt cx="3771092" cy="140241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27C00F8-5811-CD63-80F8-C046311CC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032"/>
            <a:stretch/>
          </p:blipFill>
          <p:spPr bwMode="auto">
            <a:xfrm>
              <a:off x="3715285" y="1118866"/>
              <a:ext cx="3771092" cy="52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2F09FD0-0A7E-F601-8306-98D4AD4306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32" r="31504"/>
            <a:stretch/>
          </p:blipFill>
          <p:spPr bwMode="auto">
            <a:xfrm>
              <a:off x="4367808" y="1536601"/>
              <a:ext cx="2880321" cy="52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BA566680-04B2-0DF8-C2EA-9EB29FC7B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96"/>
            <a:stretch/>
          </p:blipFill>
          <p:spPr bwMode="auto">
            <a:xfrm>
              <a:off x="4355571" y="1998852"/>
              <a:ext cx="3048809" cy="52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2BAA-CCAA-A85F-D668-211E02CFE61B}"/>
              </a:ext>
            </a:extLst>
          </p:cNvPr>
          <p:cNvSpPr/>
          <p:nvPr/>
        </p:nvSpPr>
        <p:spPr>
          <a:xfrm>
            <a:off x="6744072" y="3212976"/>
            <a:ext cx="5040560" cy="3204814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CB7FC2F-E000-0D49-35C2-D77A9B31B91D}"/>
              </a:ext>
            </a:extLst>
          </p:cNvPr>
          <p:cNvSpPr/>
          <p:nvPr/>
        </p:nvSpPr>
        <p:spPr>
          <a:xfrm>
            <a:off x="5717661" y="4485469"/>
            <a:ext cx="893538" cy="907077"/>
          </a:xfrm>
          <a:prstGeom prst="rightArrow">
            <a:avLst>
              <a:gd name="adj1" fmla="val 48114"/>
              <a:gd name="adj2" fmla="val 2526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5AC12FB-BCBF-7C78-C346-4069C91C6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r="7631"/>
          <a:stretch/>
        </p:blipFill>
        <p:spPr bwMode="auto">
          <a:xfrm>
            <a:off x="143672" y="837600"/>
            <a:ext cx="3658232" cy="2368943"/>
          </a:xfrm>
          <a:prstGeom prst="rect">
            <a:avLst/>
          </a:prstGeom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0F63E4-FD0E-2297-45AA-36F0E14B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B184D2-ADE8-565F-F52F-368171F1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scipy’s</a:t>
            </a:r>
            <a:r>
              <a:rPr lang="en-US" dirty="0"/>
              <a:t> </a:t>
            </a:r>
            <a:r>
              <a:rPr lang="en-US" i="1" dirty="0" err="1">
                <a:solidFill>
                  <a:srgbClr val="FFFF00"/>
                </a:solidFill>
              </a:rPr>
              <a:t>linprog</a:t>
            </a:r>
            <a:r>
              <a:rPr lang="en-US" dirty="0"/>
              <a:t> to solve linear programming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35F88-8A1F-2270-1D47-C212CD0D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34" y="1628800"/>
            <a:ext cx="8210152" cy="421646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68C8F-1548-3C7B-B759-4743D8E6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8E4B4B-8AE3-F5DC-8446-93F2D03DDEA4}"/>
              </a:ext>
            </a:extLst>
          </p:cNvPr>
          <p:cNvGrpSpPr/>
          <p:nvPr/>
        </p:nvGrpSpPr>
        <p:grpSpPr>
          <a:xfrm>
            <a:off x="143672" y="3773330"/>
            <a:ext cx="3666328" cy="2145837"/>
            <a:chOff x="143672" y="3350723"/>
            <a:chExt cx="3666328" cy="21458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1965BB-FA20-BF50-E77C-CF83B80D07B6}"/>
                </a:ext>
              </a:extLst>
            </p:cNvPr>
            <p:cNvSpPr/>
            <p:nvPr/>
          </p:nvSpPr>
          <p:spPr>
            <a:xfrm>
              <a:off x="143672" y="3350723"/>
              <a:ext cx="3666328" cy="21458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132317D-B641-6EB3-8C6C-96DB24A8C7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0" r="7572"/>
            <a:stretch/>
          </p:blipFill>
          <p:spPr bwMode="auto">
            <a:xfrm>
              <a:off x="219457" y="3429000"/>
              <a:ext cx="3493008" cy="67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4B7A69F-122F-77B7-B2F3-7B792740B1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99" r="-3964"/>
            <a:stretch/>
          </p:blipFill>
          <p:spPr bwMode="auto">
            <a:xfrm>
              <a:off x="329184" y="4135251"/>
              <a:ext cx="3328416" cy="1275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81D3A00-91E0-4034-B1F3-410CAA141D3C}"/>
              </a:ext>
            </a:extLst>
          </p:cNvPr>
          <p:cNvSpPr/>
          <p:nvPr/>
        </p:nvSpPr>
        <p:spPr>
          <a:xfrm rot="5400000">
            <a:off x="1738517" y="3198721"/>
            <a:ext cx="454887" cy="576064"/>
          </a:xfrm>
          <a:prstGeom prst="rightArrow">
            <a:avLst>
              <a:gd name="adj1" fmla="val 60461"/>
              <a:gd name="adj2" fmla="val 375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5F754F8-D5EB-2646-B300-FE52795883FC}"/>
              </a:ext>
            </a:extLst>
          </p:cNvPr>
          <p:cNvSpPr/>
          <p:nvPr/>
        </p:nvSpPr>
        <p:spPr>
          <a:xfrm>
            <a:off x="3658341" y="4300305"/>
            <a:ext cx="454887" cy="576064"/>
          </a:xfrm>
          <a:prstGeom prst="rightArrow">
            <a:avLst>
              <a:gd name="adj1" fmla="val 60461"/>
              <a:gd name="adj2" fmla="val 375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7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E17500-F16B-2E45-791C-7B0D3954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794E3-42FA-2DC0-B7FF-581C8499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22CFDE-E694-1335-7D8B-4B1C29E3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first trial, we got -370.2322, but infeasible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CEE7D4-B4DF-71AF-0A69-8D24E148D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0"/>
          <a:stretch/>
        </p:blipFill>
        <p:spPr>
          <a:xfrm>
            <a:off x="72950" y="872716"/>
            <a:ext cx="9623450" cy="5112568"/>
          </a:xfr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8AD09-F526-161C-2572-6005006C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4781434"/>
            <a:ext cx="4007768" cy="1835507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03BBAF-B33C-0FF8-D89B-26859071D9E6}"/>
              </a:ext>
            </a:extLst>
          </p:cNvPr>
          <p:cNvGrpSpPr/>
          <p:nvPr/>
        </p:nvGrpSpPr>
        <p:grpSpPr>
          <a:xfrm>
            <a:off x="9204960" y="2792730"/>
            <a:ext cx="2911143" cy="1721217"/>
            <a:chOff x="143672" y="3350723"/>
            <a:chExt cx="3666328" cy="21458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52BB22-A519-A651-B27D-02F4E32057AC}"/>
                </a:ext>
              </a:extLst>
            </p:cNvPr>
            <p:cNvSpPr/>
            <p:nvPr/>
          </p:nvSpPr>
          <p:spPr>
            <a:xfrm>
              <a:off x="143672" y="3350723"/>
              <a:ext cx="3666328" cy="2145837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5FF5417-A5A6-B493-93BF-627DDE2860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0" r="7572"/>
            <a:stretch/>
          </p:blipFill>
          <p:spPr bwMode="auto">
            <a:xfrm>
              <a:off x="219457" y="3429000"/>
              <a:ext cx="3493008" cy="67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F0E0718-864C-DB56-B461-0A04C8952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99" r="-3964"/>
            <a:stretch/>
          </p:blipFill>
          <p:spPr bwMode="auto">
            <a:xfrm>
              <a:off x="329184" y="4135251"/>
              <a:ext cx="3328416" cy="1275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F167FB1E-209F-E95E-257F-482EE0AED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r="7631"/>
          <a:stretch/>
        </p:blipFill>
        <p:spPr bwMode="auto">
          <a:xfrm>
            <a:off x="9196896" y="856733"/>
            <a:ext cx="2927992" cy="1896065"/>
          </a:xfrm>
          <a:prstGeom prst="rect">
            <a:avLst/>
          </a:prstGeom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7AFA6D-0484-4366-6A8B-A6C5555F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58513-73A5-7FD3-AEA9-BB07A36B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0CBDD-A16B-CB10-4ADD-3AD3AB8A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F30E-56F7-9B28-604C-A3D35FDE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206" y="4400727"/>
            <a:ext cx="3664036" cy="167808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ADD8337-A817-89D0-9A91-8EF9B9EF4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10" t="41951"/>
          <a:stretch/>
        </p:blipFill>
        <p:spPr>
          <a:xfrm>
            <a:off x="1213371" y="829735"/>
            <a:ext cx="10978629" cy="3240360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E0E0D-7465-B574-2EE1-C39FBB85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47" y="4401256"/>
            <a:ext cx="5371508" cy="167808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248FDF7-65C9-BD13-AD37-75BDB12E9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7" r="34700" b="22332"/>
          <a:stretch/>
        </p:blipFill>
        <p:spPr bwMode="auto">
          <a:xfrm>
            <a:off x="29758" y="4401256"/>
            <a:ext cx="2990238" cy="1689649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AB2CE9-B843-257C-0E64-87AB24C121D9}"/>
              </a:ext>
            </a:extLst>
          </p:cNvPr>
          <p:cNvSpPr/>
          <p:nvPr/>
        </p:nvSpPr>
        <p:spPr>
          <a:xfrm>
            <a:off x="644545" y="2175640"/>
            <a:ext cx="2403455" cy="3005959"/>
          </a:xfrm>
          <a:custGeom>
            <a:avLst/>
            <a:gdLst>
              <a:gd name="connsiteX0" fmla="*/ 1089662 w 2403455"/>
              <a:gd name="connsiteY0" fmla="*/ 0 h 3048000"/>
              <a:gd name="connsiteX1" fmla="*/ 227814 w 2403455"/>
              <a:gd name="connsiteY1" fmla="*/ 409903 h 3048000"/>
              <a:gd name="connsiteX2" fmla="*/ 185772 w 2403455"/>
              <a:gd name="connsiteY2" fmla="*/ 1828800 h 3048000"/>
              <a:gd name="connsiteX3" fmla="*/ 2403455 w 2403455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455" h="3048000">
                <a:moveTo>
                  <a:pt x="1089662" y="0"/>
                </a:moveTo>
                <a:cubicBezTo>
                  <a:pt x="734062" y="52551"/>
                  <a:pt x="378462" y="105103"/>
                  <a:pt x="227814" y="409903"/>
                </a:cubicBezTo>
                <a:cubicBezTo>
                  <a:pt x="77166" y="714703"/>
                  <a:pt x="-176835" y="1389117"/>
                  <a:pt x="185772" y="1828800"/>
                </a:cubicBezTo>
                <a:cubicBezTo>
                  <a:pt x="548379" y="2268483"/>
                  <a:pt x="1475917" y="2658241"/>
                  <a:pt x="2403455" y="3048000"/>
                </a:cubicBezTo>
              </a:path>
            </a:pathLst>
          </a:custGeom>
          <a:ln w="19050"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8EECDD-006A-9CB6-B57F-229A061931C2}"/>
              </a:ext>
            </a:extLst>
          </p:cNvPr>
          <p:cNvSpPr/>
          <p:nvPr/>
        </p:nvSpPr>
        <p:spPr>
          <a:xfrm>
            <a:off x="1049325" y="3195145"/>
            <a:ext cx="1977654" cy="1387365"/>
          </a:xfrm>
          <a:custGeom>
            <a:avLst/>
            <a:gdLst>
              <a:gd name="connsiteX0" fmla="*/ 537737 w 1977654"/>
              <a:gd name="connsiteY0" fmla="*/ 0 h 1387365"/>
              <a:gd name="connsiteX1" fmla="*/ 1709 w 1977654"/>
              <a:gd name="connsiteY1" fmla="*/ 199696 h 1387365"/>
              <a:gd name="connsiteX2" fmla="*/ 695392 w 1977654"/>
              <a:gd name="connsiteY2" fmla="*/ 1030014 h 1387365"/>
              <a:gd name="connsiteX3" fmla="*/ 1977654 w 1977654"/>
              <a:gd name="connsiteY3" fmla="*/ 1387365 h 13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654" h="1387365">
                <a:moveTo>
                  <a:pt x="537737" y="0"/>
                </a:moveTo>
                <a:cubicBezTo>
                  <a:pt x="256585" y="14013"/>
                  <a:pt x="-24567" y="28027"/>
                  <a:pt x="1709" y="199696"/>
                </a:cubicBezTo>
                <a:cubicBezTo>
                  <a:pt x="27985" y="371365"/>
                  <a:pt x="366068" y="832069"/>
                  <a:pt x="695392" y="1030014"/>
                </a:cubicBezTo>
                <a:cubicBezTo>
                  <a:pt x="1024716" y="1227959"/>
                  <a:pt x="1501185" y="1307662"/>
                  <a:pt x="1977654" y="1387365"/>
                </a:cubicBezTo>
              </a:path>
            </a:pathLst>
          </a:custGeom>
          <a:ln w="19050"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3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modeling techniques for data science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32336F-8407-CB64-C5E1-7B8ACAEB9591}"/>
              </a:ext>
            </a:extLst>
          </p:cNvPr>
          <p:cNvGrpSpPr/>
          <p:nvPr/>
        </p:nvGrpSpPr>
        <p:grpSpPr>
          <a:xfrm>
            <a:off x="6270402" y="1162188"/>
            <a:ext cx="2073236" cy="2389102"/>
            <a:chOff x="6087610" y="1056981"/>
            <a:chExt cx="2073236" cy="2389102"/>
          </a:xfrm>
        </p:grpSpPr>
        <p:sp>
          <p:nvSpPr>
            <p:cNvPr id="31" name="TextBox 30"/>
            <p:cNvSpPr txBox="1"/>
            <p:nvPr/>
          </p:nvSpPr>
          <p:spPr>
            <a:xfrm>
              <a:off x="6182304" y="2799752"/>
              <a:ext cx="188384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Regression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</a:rPr>
                <a:t>การวิเคราะห์ถดถอย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7610" y="1056981"/>
              <a:ext cx="2073236" cy="1688972"/>
            </a:xfrm>
            <a:prstGeom prst="ellipse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5DDDD-12EE-4DF5-1856-D81467256B5F}"/>
              </a:ext>
            </a:extLst>
          </p:cNvPr>
          <p:cNvGrpSpPr/>
          <p:nvPr/>
        </p:nvGrpSpPr>
        <p:grpSpPr>
          <a:xfrm>
            <a:off x="3318092" y="1152369"/>
            <a:ext cx="2271071" cy="2408740"/>
            <a:chOff x="879988" y="1037343"/>
            <a:chExt cx="2271071" cy="2408740"/>
          </a:xfrm>
        </p:grpSpPr>
        <p:sp>
          <p:nvSpPr>
            <p:cNvPr id="41" name="TextBox 40"/>
            <p:cNvSpPr txBox="1"/>
            <p:nvPr/>
          </p:nvSpPr>
          <p:spPr>
            <a:xfrm>
              <a:off x="1128902" y="2799752"/>
              <a:ext cx="177324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Classification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</a:rPr>
                <a:t>การจำแนกประเภท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9988" y="1037343"/>
              <a:ext cx="2271071" cy="1723949"/>
            </a:xfrm>
            <a:prstGeom prst="ellipse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067EDB-31FE-1FE9-C0FC-6529EDA1BAE5}"/>
              </a:ext>
            </a:extLst>
          </p:cNvPr>
          <p:cNvGrpSpPr/>
          <p:nvPr/>
        </p:nvGrpSpPr>
        <p:grpSpPr>
          <a:xfrm>
            <a:off x="546804" y="1124744"/>
            <a:ext cx="2090049" cy="2463990"/>
            <a:chOff x="3598290" y="982093"/>
            <a:chExt cx="2090049" cy="2463990"/>
          </a:xfrm>
        </p:grpSpPr>
        <p:sp>
          <p:nvSpPr>
            <p:cNvPr id="38" name="TextBox 37"/>
            <p:cNvSpPr txBox="1"/>
            <p:nvPr/>
          </p:nvSpPr>
          <p:spPr>
            <a:xfrm>
              <a:off x="4008365" y="2799752"/>
              <a:ext cx="126989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Clustering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800" dirty="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</a:rPr>
                <a:t>การจัดกลุ่ม</a:t>
              </a:r>
              <a:endParaRPr lang="en-US" sz="1800" dirty="0">
                <a:solidFill>
                  <a:schemeClr val="bg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3374" r="3011"/>
            <a:stretch/>
          </p:blipFill>
          <p:spPr>
            <a:xfrm>
              <a:off x="3598290" y="982093"/>
              <a:ext cx="2090049" cy="1822356"/>
            </a:xfrm>
            <a:prstGeom prst="ellipse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C7DAB8-8883-98F3-3E25-3A6753176210}"/>
              </a:ext>
            </a:extLst>
          </p:cNvPr>
          <p:cNvGrpSpPr/>
          <p:nvPr/>
        </p:nvGrpSpPr>
        <p:grpSpPr>
          <a:xfrm>
            <a:off x="3318092" y="3717032"/>
            <a:ext cx="2084416" cy="2384439"/>
            <a:chOff x="8813118" y="1056981"/>
            <a:chExt cx="2084416" cy="238443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FACFAA2-A990-4442-A791-8E63CA625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3118" y="1056981"/>
              <a:ext cx="2084416" cy="16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954FAC-4F63-43A4-9759-EE0F59A531C6}"/>
                </a:ext>
              </a:extLst>
            </p:cNvPr>
            <p:cNvSpPr txBox="1"/>
            <p:nvPr/>
          </p:nvSpPr>
          <p:spPr>
            <a:xfrm>
              <a:off x="8900578" y="2795089"/>
              <a:ext cx="1909497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00B0F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Optimization</a:t>
              </a:r>
              <a:endParaRPr lang="th-TH" sz="1800" dirty="0">
                <a:solidFill>
                  <a:srgbClr val="00B0F0"/>
                </a:solidFill>
                <a:latin typeface="Open Sans" pitchFamily="2" charset="0"/>
                <a:ea typeface="Open Sans" pitchFamily="2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800" dirty="0">
                  <a:solidFill>
                    <a:srgbClr val="00B0F0"/>
                  </a:solidFill>
                  <a:latin typeface="Open Sans" pitchFamily="2" charset="0"/>
                  <a:ea typeface="Open Sans" pitchFamily="2" charset="0"/>
                </a:rPr>
                <a:t>การหาค่าเหมาะที่สุด</a:t>
              </a:r>
              <a:endParaRPr lang="en-US" sz="1800" dirty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A0D397-1E3C-4974-A966-8A3BA93D2069}"/>
              </a:ext>
            </a:extLst>
          </p:cNvPr>
          <p:cNvGrpSpPr/>
          <p:nvPr/>
        </p:nvGrpSpPr>
        <p:grpSpPr>
          <a:xfrm>
            <a:off x="9143679" y="1239038"/>
            <a:ext cx="2685351" cy="2349696"/>
            <a:chOff x="9257788" y="2822784"/>
            <a:chExt cx="2685351" cy="23496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D14B4A-B009-4F85-B4C8-7C3103ED8584}"/>
                </a:ext>
              </a:extLst>
            </p:cNvPr>
            <p:cNvSpPr txBox="1"/>
            <p:nvPr/>
          </p:nvSpPr>
          <p:spPr>
            <a:xfrm>
              <a:off x="9138986" y="4526149"/>
              <a:ext cx="292295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lvl1pPr>
            </a:lstStyle>
            <a:p>
              <a:r>
                <a:rPr lang="en-US" dirty="0"/>
                <a:t>Association rule mining</a:t>
              </a:r>
              <a:br>
                <a:rPr lang="en-US" dirty="0"/>
              </a:br>
              <a:r>
                <a:rPr lang="th-TH" dirty="0"/>
                <a:t>การค้นหากฎความสัมพันธ์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3961B9-6A88-4EED-A63E-84C9EF51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59266" y="2822784"/>
              <a:ext cx="2070665" cy="1726292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00D60-CBF8-08D2-D61B-D1D8F9A2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20045-0888-FE99-B750-8DCB39283875}"/>
              </a:ext>
            </a:extLst>
          </p:cNvPr>
          <p:cNvGrpSpPr/>
          <p:nvPr/>
        </p:nvGrpSpPr>
        <p:grpSpPr>
          <a:xfrm>
            <a:off x="6078385" y="3769945"/>
            <a:ext cx="2879313" cy="2323252"/>
            <a:chOff x="6078385" y="3769945"/>
            <a:chExt cx="2879313" cy="2323252"/>
          </a:xfrm>
        </p:grpSpPr>
        <p:pic>
          <p:nvPicPr>
            <p:cNvPr id="3" name="Picture 2" descr="Dimensionality Reduction cheat sheet | by Dmytro Nikolaiev (Dimid) |  Towards Data Science">
              <a:extLst>
                <a:ext uri="{FF2B5EF4-FFF2-40B4-BE49-F238E27FC236}">
                  <a16:creationId xmlns:a16="http://schemas.microsoft.com/office/drawing/2014/main" id="{7CDF5E17-3244-ABF4-3625-F0417E9E5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240" y="3769945"/>
              <a:ext cx="2319600" cy="1647182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40E32-5EF4-852C-2153-7F80A3BFF180}"/>
                </a:ext>
              </a:extLst>
            </p:cNvPr>
            <p:cNvSpPr txBox="1"/>
            <p:nvPr/>
          </p:nvSpPr>
          <p:spPr>
            <a:xfrm>
              <a:off x="6078385" y="5446866"/>
              <a:ext cx="28793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chemeClr val="bg1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lvl1pPr>
            </a:lstStyle>
            <a:p>
              <a:r>
                <a:rPr lang="en-US" dirty="0"/>
                <a:t>Dimensionality reduction</a:t>
              </a:r>
              <a:endParaRPr lang="th-TH" dirty="0"/>
            </a:p>
            <a:p>
              <a:r>
                <a:rPr lang="th-TH" dirty="0"/>
                <a:t>การลดมิติข้อมูล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0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1E4042-CA4C-2D71-0330-B8EBDE5D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574A0-3109-D4B4-DBB9-51639F9A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F07DA-8129-09AC-1A2D-76452490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ลองปรับขอบเขตของตัวแปร</a:t>
            </a:r>
            <a:r>
              <a:rPr lang="en-US" dirty="0"/>
              <a:t> x1</a:t>
            </a:r>
            <a:r>
              <a:rPr lang="th-TH" dirty="0"/>
              <a:t> ให้กว้างขึ้น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D9002-7A9C-1162-460F-B1C582275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836711"/>
            <a:ext cx="11394122" cy="40246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937E8-0E83-589D-6324-7EC1CBB1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09" y="4863711"/>
            <a:ext cx="5371508" cy="167808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635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6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62EC6D-2146-42B3-B29E-F48240B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E122B-82A7-4209-A54E-C8BFC2AB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752B7-43C5-4C2E-9E5C-241CE0F0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โจทย์ลองปฏิบัติ </a:t>
            </a:r>
            <a:r>
              <a:rPr lang="en-US" dirty="0"/>
              <a:t>– nutrition requirement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1D8541-6BC1-4697-9272-A6F7782F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838200"/>
            <a:ext cx="6807695" cy="5399112"/>
          </a:xfrm>
        </p:spPr>
        <p:txBody>
          <a:bodyPr>
            <a:normAutofit/>
          </a:bodyPr>
          <a:lstStyle/>
          <a:p>
            <a:r>
              <a:rPr lang="th-TH" sz="2000" dirty="0"/>
              <a:t>กำหนดให้ตัวแปร</a:t>
            </a:r>
            <a:r>
              <a:rPr lang="en-US" sz="2000" dirty="0"/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2000" baseline="-25000" dirty="0"/>
              <a:t>3</a:t>
            </a:r>
            <a:r>
              <a:rPr lang="en-US" sz="2000" dirty="0"/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2000" baseline="-25000" dirty="0"/>
              <a:t>4</a:t>
            </a:r>
            <a:r>
              <a:rPr lang="en-US" sz="2000" dirty="0"/>
              <a:t> </a:t>
            </a:r>
            <a:r>
              <a:rPr lang="th-TH" sz="2000" dirty="0"/>
              <a:t>แทนปริมาณอาหารในแต่ละเมนู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Objective function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	</a:t>
            </a:r>
            <a:r>
              <a:rPr lang="en-US" sz="2000" dirty="0"/>
              <a:t>Minimize  40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+ 65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2</a:t>
            </a:r>
            <a:r>
              <a:rPr lang="en-US" sz="2000" dirty="0"/>
              <a:t> + 20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3</a:t>
            </a:r>
            <a:r>
              <a:rPr lang="en-US" sz="2000" dirty="0"/>
              <a:t> + 50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/>
              <a:t>4</a:t>
            </a:r>
            <a:endParaRPr lang="th-TH" sz="2000" baseline="-25000" dirty="0"/>
          </a:p>
          <a:p>
            <a:r>
              <a:rPr lang="th-TH" sz="2000" dirty="0"/>
              <a:t>แต่ละตัวแปร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h-TH" sz="2000" dirty="0"/>
              <a:t> ไม่น้อยกว่า</a:t>
            </a:r>
            <a:r>
              <a:rPr lang="en-US" sz="2000" dirty="0"/>
              <a:t> 0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th-TH" sz="2000" dirty="0"/>
              <a:t>เงื่อนไข </a:t>
            </a:r>
            <a:r>
              <a:rPr lang="en-US" sz="2000" dirty="0"/>
              <a:t>(constraints)</a:t>
            </a:r>
            <a:r>
              <a:rPr lang="th-TH" sz="2000" dirty="0"/>
              <a:t> คือ ปริมาณสารอาหารแต่ละประเภทที่ได้รับ นั่นคือ</a:t>
            </a:r>
          </a:p>
          <a:p>
            <a:endParaRPr lang="en-US" sz="2000" dirty="0"/>
          </a:p>
          <a:p>
            <a:endParaRPr lang="th-TH" sz="2000" dirty="0"/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95D310-FA0B-4241-8154-14CB3205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81" y="4786185"/>
            <a:ext cx="3847410" cy="120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AF20F-0907-9FF2-645A-C9C181B9430F}"/>
                  </a:ext>
                </a:extLst>
              </p:cNvPr>
              <p:cNvSpPr txBox="1"/>
              <p:nvPr/>
            </p:nvSpPr>
            <p:spPr>
              <a:xfrm>
                <a:off x="767408" y="3198167"/>
                <a:ext cx="4320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AF20F-0907-9FF2-645A-C9C181B94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198167"/>
                <a:ext cx="432048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D98BCCF-E36B-7599-66F9-243FEB3E0315}"/>
              </a:ext>
            </a:extLst>
          </p:cNvPr>
          <p:cNvGraphicFramePr>
            <a:graphicFrameLocks noGrp="1"/>
          </p:cNvGraphicFramePr>
          <p:nvPr>
            <p:ph idx="13"/>
          </p:nvPr>
        </p:nvGraphicFramePr>
        <p:xfrm>
          <a:off x="7407275" y="838200"/>
          <a:ext cx="4618652" cy="2013322"/>
        </p:xfrm>
        <a:graphic>
          <a:graphicData uri="http://schemas.openxmlformats.org/drawingml/2006/table">
            <a:tbl>
              <a:tblPr firstCol="1" lastCol="1">
                <a:tableStyleId>{5940675A-B579-460E-94D1-54222C63F5DA}</a:tableStyleId>
              </a:tblPr>
              <a:tblGrid>
                <a:gridCol w="1253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516">
                <a:tc rowSpan="2"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สารอาหาร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dirty="0"/>
                        <a:t>เมนู</a:t>
                      </a:r>
                      <a:r>
                        <a:rPr lang="th-TH" sz="1400" dirty="0">
                          <a:effectLst/>
                        </a:rPr>
                        <a:t>อาหาร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ปริมาณสารอาหารที่ต้องการ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2751" marR="82751" marT="41376" marB="41376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26"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2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4</a:t>
                      </a:r>
                      <a:endParaRPr lang="th-TH" sz="1400" b="1" dirty="0">
                        <a:solidFill>
                          <a:srgbClr val="0000FF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CC">
                        <a:alpha val="6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โปรตีน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80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120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60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700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วิตามิน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10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250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เหล็ก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15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10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20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5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300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595"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ราคา (ต่อหน่วย)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40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65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>
                          <a:effectLst/>
                        </a:rPr>
                        <a:t>20</a:t>
                      </a:r>
                      <a:endParaRPr lang="th-TH" sz="14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50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effectLst/>
                        </a:rPr>
                        <a:t> </a:t>
                      </a:r>
                      <a:endParaRPr lang="th-TH" sz="14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80826" marR="80826" marT="40414" marB="40414" anchor="ctr"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8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F257B-1E66-970F-1D81-0FB5D611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F3870-CF7E-B766-EEF7-45F590D3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BA7B0F-17BE-698C-C0BA-6A2284C5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th-TH" dirty="0"/>
              <a:t>โจทย์ลองปฏิบัติ </a:t>
            </a:r>
            <a:r>
              <a:rPr lang="en-US" dirty="0"/>
              <a:t>– nutrition requirement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1EFC3E-10B4-0F19-B9E9-7DF9D8D8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obj  =  [40, 65, 20, 50]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lhs_ineq</a:t>
            </a:r>
            <a:r>
              <a:rPr lang="en-US" dirty="0"/>
              <a:t> = [[-80, -120, -60, -100], </a:t>
            </a:r>
          </a:p>
          <a:p>
            <a:pPr marL="0" indent="0">
              <a:buNone/>
            </a:pPr>
            <a:r>
              <a:rPr lang="en-US" dirty="0"/>
              <a:t>	       [-30, 0, -10, -10],</a:t>
            </a:r>
          </a:p>
          <a:p>
            <a:pPr marL="0" indent="0">
              <a:buNone/>
            </a:pPr>
            <a:r>
              <a:rPr lang="en-US" dirty="0"/>
              <a:t>	       [-15, -10, -20, -5]]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rhs_ineq</a:t>
            </a:r>
            <a:r>
              <a:rPr lang="en-US" dirty="0"/>
              <a:t> = [-700,</a:t>
            </a:r>
          </a:p>
          <a:p>
            <a:pPr marL="0" indent="0">
              <a:buNone/>
            </a:pPr>
            <a:r>
              <a:rPr lang="en-US" dirty="0"/>
              <a:t>            -250, </a:t>
            </a:r>
          </a:p>
          <a:p>
            <a:pPr marL="0" indent="0">
              <a:buNone/>
            </a:pPr>
            <a:r>
              <a:rPr lang="en-US" dirty="0"/>
              <a:t>            -300]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# by default, bounds are (0, None) (all decision variables are non-negative).</a:t>
            </a:r>
          </a:p>
          <a:p>
            <a:pPr marL="0" indent="0">
              <a:buNone/>
            </a:pPr>
            <a:r>
              <a:rPr lang="en-US" dirty="0"/>
              <a:t>opt = </a:t>
            </a:r>
            <a:r>
              <a:rPr lang="en-US" dirty="0" err="1"/>
              <a:t>linprog</a:t>
            </a:r>
            <a:r>
              <a:rPr lang="en-US" dirty="0"/>
              <a:t>(c=obj, </a:t>
            </a:r>
            <a:r>
              <a:rPr lang="en-US" dirty="0" err="1"/>
              <a:t>A_ub</a:t>
            </a:r>
            <a:r>
              <a:rPr lang="en-US" dirty="0"/>
              <a:t>=</a:t>
            </a:r>
            <a:r>
              <a:rPr lang="en-US" dirty="0" err="1"/>
              <a:t>lhs_ineq</a:t>
            </a:r>
            <a:r>
              <a:rPr lang="en-US" dirty="0"/>
              <a:t>, </a:t>
            </a:r>
            <a:r>
              <a:rPr lang="en-US" dirty="0" err="1"/>
              <a:t>b_ub</a:t>
            </a:r>
            <a:r>
              <a:rPr lang="en-US" dirty="0"/>
              <a:t>=</a:t>
            </a:r>
            <a:r>
              <a:rPr lang="en-US" dirty="0" err="1"/>
              <a:t>rhs_ineq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opt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8EB2D-E89B-FF24-60C0-F3DE88B833B1}"/>
              </a:ext>
            </a:extLst>
          </p:cNvPr>
          <p:cNvSpPr/>
          <p:nvPr/>
        </p:nvSpPr>
        <p:spPr>
          <a:xfrm>
            <a:off x="1103243" y="838200"/>
            <a:ext cx="3524328" cy="3670920"/>
          </a:xfrm>
          <a:prstGeom prst="rect">
            <a:avLst/>
          </a:prstGeom>
          <a:solidFill>
            <a:srgbClr val="FFFFFF">
              <a:alpha val="92941"/>
            </a:srgb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BB3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 is here...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FEBEB8-F8CC-8B5B-BCCD-53231011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82" y="2601652"/>
            <a:ext cx="7502029" cy="1872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9C0C92-C50A-F9A8-FE36-9E37D1142B27}"/>
              </a:ext>
            </a:extLst>
          </p:cNvPr>
          <p:cNvSpPr/>
          <p:nvPr/>
        </p:nvSpPr>
        <p:spPr>
          <a:xfrm>
            <a:off x="5605670" y="2539679"/>
            <a:ext cx="6433929" cy="1969441"/>
          </a:xfrm>
          <a:prstGeom prst="rect">
            <a:avLst/>
          </a:prstGeom>
          <a:solidFill>
            <a:srgbClr val="FFFFFF">
              <a:alpha val="92941"/>
            </a:srgb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BB3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 is here...</a:t>
            </a:r>
          </a:p>
        </p:txBody>
      </p:sp>
    </p:spTree>
    <p:extLst>
      <p:ext uri="{BB962C8B-B14F-4D97-AF65-F5344CB8AC3E}">
        <p14:creationId xmlns:p14="http://schemas.microsoft.com/office/powerpoint/2010/main" val="11255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E5729-D46B-8BE7-B004-D14D3D4A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4E4B0-3FD2-548C-4114-68CF9CDF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27B9F-8017-8522-83EB-21C21F6E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</a:t>
            </a:r>
            <a:r>
              <a:rPr lang="th-TH" dirty="0"/>
              <a:t>การหาค่าเหมาะที่สุดของฟังก์ชันหลายตัวแปรแบบใช้ </a:t>
            </a:r>
            <a:r>
              <a:rPr lang="en-US" dirty="0"/>
              <a:t>gradient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59EE4F5-83BA-A35F-37A2-35F7F3D7DB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659"/>
            <a:ext cx="37537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D46AAC0-A14B-0070-9353-285E4105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13404"/>
            <a:ext cx="8382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09219DD-B57A-0539-5DB8-011FCE88E461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1254"/>
          <a:stretch/>
        </p:blipFill>
        <p:spPr bwMode="auto">
          <a:xfrm>
            <a:off x="335360" y="3429000"/>
            <a:ext cx="4392488" cy="234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03B48-DA4C-D6D1-8A10-2DFBBDB64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2" y="3250893"/>
            <a:ext cx="6259583" cy="303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89030-D7AE-3BD4-6377-0F8C955A6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093" y="2454297"/>
            <a:ext cx="7049484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3E6F899-B4D4-6795-A55D-76582A7A8C3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489415" y="980728"/>
            <a:ext cx="6395685" cy="48965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E5729-D46B-8BE7-B004-D14D3D4A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4E4B0-3FD2-548C-4114-68CF9CDF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27B9F-8017-8522-83EB-21C21F6E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</a:t>
            </a:r>
            <a:r>
              <a:rPr lang="th-TH" dirty="0"/>
              <a:t>การหาค่าเหมาะที่สุดของฟังก์ชันหลายตัวแปรแบบใช้ </a:t>
            </a:r>
            <a:r>
              <a:rPr lang="en-US" dirty="0"/>
              <a:t>gradient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9E453-4C68-BEF0-7982-26CC15E53934}"/>
              </a:ext>
            </a:extLst>
          </p:cNvPr>
          <p:cNvGrpSpPr/>
          <p:nvPr/>
        </p:nvGrpSpPr>
        <p:grpSpPr>
          <a:xfrm>
            <a:off x="9864451" y="1618409"/>
            <a:ext cx="1775520" cy="1523597"/>
            <a:chOff x="10363214" y="1628800"/>
            <a:chExt cx="1775520" cy="1523597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F9E5647C-A800-2743-8F0E-C6D98B773F9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1282384" y="1699000"/>
              <a:ext cx="648072" cy="507672"/>
            </a:xfrm>
            <a:prstGeom prst="bentConnector3">
              <a:avLst>
                <a:gd name="adj1" fmla="val 993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Speech Bubble: Rectangle with Corners Rounded 4">
              <a:hlinkClick r:id="rId3"/>
              <a:extLst>
                <a:ext uri="{FF2B5EF4-FFF2-40B4-BE49-F238E27FC236}">
                  <a16:creationId xmlns:a16="http://schemas.microsoft.com/office/drawing/2014/main" id="{9F18A9C0-B82D-62C4-AE94-3DDEFA7AA57A}"/>
                </a:ext>
              </a:extLst>
            </p:cNvPr>
            <p:cNvSpPr/>
            <p:nvPr/>
          </p:nvSpPr>
          <p:spPr>
            <a:xfrm>
              <a:off x="10363214" y="2144285"/>
              <a:ext cx="1775520" cy="1008112"/>
            </a:xfrm>
            <a:prstGeom prst="wedgeRoundRectCallout">
              <a:avLst>
                <a:gd name="adj1" fmla="val 11918"/>
                <a:gd name="adj2" fmla="val -35203"/>
                <a:gd name="adj3" fmla="val 16667"/>
              </a:avLst>
            </a:prstGeom>
            <a:solidFill>
              <a:srgbClr val="FFFFCC">
                <a:alpha val="80000"/>
              </a:srgb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Sequential Least </a:t>
              </a:r>
              <a:r>
                <a:rPr lang="en-US" sz="1600" i="0" dirty="0" err="1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SQuares</a:t>
              </a:r>
              <a:r>
                <a:rPr lang="en-US" sz="160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 Programming</a:t>
              </a:r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50B3CA-35A2-5579-7382-7D4229C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5" y="2755314"/>
            <a:ext cx="4629796" cy="3810532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D73E8D48-2621-EAF8-955F-B69E170E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2" r="9550"/>
          <a:stretch/>
        </p:blipFill>
        <p:spPr bwMode="auto">
          <a:xfrm>
            <a:off x="695400" y="833430"/>
            <a:ext cx="3736360" cy="192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1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6BEDA-1712-2664-A52B-1C27EC79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B93E8-DB07-9A02-7C4A-A0EF319D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62974-DA86-58A6-116A-BE01054C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ข้อดี</a:t>
            </a:r>
            <a:r>
              <a:rPr lang="en-US" dirty="0"/>
              <a:t>-</a:t>
            </a:r>
            <a:r>
              <a:rPr lang="th-TH" dirty="0"/>
              <a:t>ข้อเสียของการใช้ </a:t>
            </a:r>
            <a:r>
              <a:rPr lang="en-US" dirty="0"/>
              <a:t>minimize() </a:t>
            </a:r>
            <a:r>
              <a:rPr lang="th-TH" dirty="0"/>
              <a:t>ของ</a:t>
            </a:r>
            <a:r>
              <a:rPr lang="en-US" dirty="0"/>
              <a:t>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787FF6-8B86-6A55-0B98-C9D4D636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009999"/>
                </a:solidFill>
              </a:rPr>
              <a:t>+</a:t>
            </a:r>
            <a:r>
              <a:rPr lang="en-US" dirty="0"/>
              <a:t> </a:t>
            </a:r>
            <a:r>
              <a:rPr lang="th-TH" dirty="0"/>
              <a:t>รองรับโจทย์ปัญหาที่ไม่เชิงเส้น (</a:t>
            </a:r>
            <a:r>
              <a:rPr lang="en-US" dirty="0"/>
              <a:t>non-linear</a:t>
            </a:r>
            <a:r>
              <a:rPr lang="th-TH" dirty="0"/>
              <a:t>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F358F7-CCCE-5ECB-1078-2EC87231895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68288" indent="-268288">
              <a:buNone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dirty="0"/>
              <a:t> </a:t>
            </a:r>
            <a:r>
              <a:rPr lang="th-TH" dirty="0"/>
              <a:t>เราอาจไม่แน่ใจว่า</a:t>
            </a:r>
            <a:r>
              <a:rPr lang="en-US" dirty="0"/>
              <a:t> objective function</a:t>
            </a:r>
            <a:r>
              <a:rPr lang="th-TH" dirty="0"/>
              <a:t> ของเราหา</a:t>
            </a:r>
            <a:r>
              <a:rPr lang="en-US" dirty="0"/>
              <a:t> gradient (</a:t>
            </a:r>
            <a:r>
              <a:rPr lang="th-TH" dirty="0"/>
              <a:t>หรือ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derivative) </a:t>
            </a:r>
            <a:r>
              <a:rPr lang="th-TH" dirty="0"/>
              <a:t>ได้หรือไม่</a:t>
            </a:r>
            <a:endParaRPr lang="th-TH" dirty="0">
              <a:solidFill>
                <a:srgbClr val="FF0000"/>
              </a:solidFill>
            </a:endParaRPr>
          </a:p>
          <a:p>
            <a:pPr marL="268288" indent="-268288">
              <a:buNone/>
            </a:pPr>
            <a:r>
              <a:rPr lang="en-US" sz="4400" b="1" dirty="0">
                <a:solidFill>
                  <a:srgbClr val="FF0000"/>
                </a:solidFill>
              </a:rPr>
              <a:t>-</a:t>
            </a:r>
            <a:r>
              <a:rPr lang="en-US" dirty="0"/>
              <a:t> </a:t>
            </a:r>
            <a:r>
              <a:rPr lang="th-TH" dirty="0"/>
              <a:t>ต้องกำหนดจุดเริ่มต้นให้ ซึ่งการกำหนดจุดเริ่มต้นต่างกัน จะให้ผลลัพธ์ที่แตกต่างกัน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hlinkClick r:id="rId2"/>
            <a:extLst>
              <a:ext uri="{FF2B5EF4-FFF2-40B4-BE49-F238E27FC236}">
                <a16:creationId xmlns:a16="http://schemas.microsoft.com/office/drawing/2014/main" id="{D327A5CA-AB62-C4B8-5626-EA9A0A09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4" y="4148450"/>
            <a:ext cx="921032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C70212-4912-EBD0-9BE3-86E6E435E718}"/>
              </a:ext>
            </a:extLst>
          </p:cNvPr>
          <p:cNvSpPr/>
          <p:nvPr/>
        </p:nvSpPr>
        <p:spPr>
          <a:xfrm>
            <a:off x="7364865" y="3343832"/>
            <a:ext cx="2774732" cy="1253838"/>
          </a:xfrm>
          <a:custGeom>
            <a:avLst/>
            <a:gdLst>
              <a:gd name="connsiteX0" fmla="*/ 0 w 2459421"/>
              <a:gd name="connsiteY0" fmla="*/ 0 h 1274858"/>
              <a:gd name="connsiteX1" fmla="*/ 546538 w 2459421"/>
              <a:gd name="connsiteY1" fmla="*/ 798786 h 1274858"/>
              <a:gd name="connsiteX2" fmla="*/ 1240221 w 2459421"/>
              <a:gd name="connsiteY2" fmla="*/ 388883 h 1274858"/>
              <a:gd name="connsiteX3" fmla="*/ 1954925 w 2459421"/>
              <a:gd name="connsiteY3" fmla="*/ 1271751 h 1274858"/>
              <a:gd name="connsiteX4" fmla="*/ 2459421 w 2459421"/>
              <a:gd name="connsiteY4" fmla="*/ 21020 h 1274858"/>
              <a:gd name="connsiteX5" fmla="*/ 2459421 w 2459421"/>
              <a:gd name="connsiteY5" fmla="*/ 21020 h 1274858"/>
              <a:gd name="connsiteX6" fmla="*/ 2459421 w 2459421"/>
              <a:gd name="connsiteY6" fmla="*/ 21020 h 1274858"/>
              <a:gd name="connsiteX0" fmla="*/ 0 w 2774732"/>
              <a:gd name="connsiteY0" fmla="*/ 52552 h 1253838"/>
              <a:gd name="connsiteX1" fmla="*/ 861849 w 2774732"/>
              <a:gd name="connsiteY1" fmla="*/ 777766 h 1253838"/>
              <a:gd name="connsiteX2" fmla="*/ 1555532 w 2774732"/>
              <a:gd name="connsiteY2" fmla="*/ 367863 h 1253838"/>
              <a:gd name="connsiteX3" fmla="*/ 2270236 w 2774732"/>
              <a:gd name="connsiteY3" fmla="*/ 1250731 h 1253838"/>
              <a:gd name="connsiteX4" fmla="*/ 2774732 w 2774732"/>
              <a:gd name="connsiteY4" fmla="*/ 0 h 1253838"/>
              <a:gd name="connsiteX5" fmla="*/ 2774732 w 2774732"/>
              <a:gd name="connsiteY5" fmla="*/ 0 h 1253838"/>
              <a:gd name="connsiteX6" fmla="*/ 2774732 w 2774732"/>
              <a:gd name="connsiteY6" fmla="*/ 0 h 1253838"/>
              <a:gd name="connsiteX0" fmla="*/ 0 w 2774732"/>
              <a:gd name="connsiteY0" fmla="*/ 52552 h 1253838"/>
              <a:gd name="connsiteX1" fmla="*/ 861849 w 2774732"/>
              <a:gd name="connsiteY1" fmla="*/ 777766 h 1253838"/>
              <a:gd name="connsiteX2" fmla="*/ 1555532 w 2774732"/>
              <a:gd name="connsiteY2" fmla="*/ 367863 h 1253838"/>
              <a:gd name="connsiteX3" fmla="*/ 2270236 w 2774732"/>
              <a:gd name="connsiteY3" fmla="*/ 1250731 h 1253838"/>
              <a:gd name="connsiteX4" fmla="*/ 2774732 w 2774732"/>
              <a:gd name="connsiteY4" fmla="*/ 0 h 1253838"/>
              <a:gd name="connsiteX5" fmla="*/ 2774732 w 2774732"/>
              <a:gd name="connsiteY5" fmla="*/ 0 h 1253838"/>
              <a:gd name="connsiteX6" fmla="*/ 2764221 w 2774732"/>
              <a:gd name="connsiteY6" fmla="*/ 0 h 125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4732" h="1253838">
                <a:moveTo>
                  <a:pt x="0" y="52552"/>
                </a:moveTo>
                <a:cubicBezTo>
                  <a:pt x="169917" y="419538"/>
                  <a:pt x="602594" y="725214"/>
                  <a:pt x="861849" y="777766"/>
                </a:cubicBezTo>
                <a:cubicBezTo>
                  <a:pt x="1121104" y="830318"/>
                  <a:pt x="1320801" y="289036"/>
                  <a:pt x="1555532" y="367863"/>
                </a:cubicBezTo>
                <a:cubicBezTo>
                  <a:pt x="1790263" y="446690"/>
                  <a:pt x="2067036" y="1312042"/>
                  <a:pt x="2270236" y="1250731"/>
                </a:cubicBezTo>
                <a:cubicBezTo>
                  <a:pt x="2473436" y="1189421"/>
                  <a:pt x="2774732" y="0"/>
                  <a:pt x="2774732" y="0"/>
                </a:cubicBezTo>
                <a:lnTo>
                  <a:pt x="2774732" y="0"/>
                </a:lnTo>
                <a:lnTo>
                  <a:pt x="2764221" y="0"/>
                </a:lnTo>
              </a:path>
            </a:pathLst>
          </a:cu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C14AC9-818B-E178-9ADC-5CA03B983DA7}"/>
              </a:ext>
            </a:extLst>
          </p:cNvPr>
          <p:cNvSpPr/>
          <p:nvPr/>
        </p:nvSpPr>
        <p:spPr>
          <a:xfrm>
            <a:off x="8202900" y="4069080"/>
            <a:ext cx="99090" cy="1139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F33459-D1B0-5DA9-B4BD-66F79B2BDDB2}"/>
              </a:ext>
            </a:extLst>
          </p:cNvPr>
          <p:cNvSpPr/>
          <p:nvPr/>
        </p:nvSpPr>
        <p:spPr>
          <a:xfrm>
            <a:off x="9552384" y="4528585"/>
            <a:ext cx="99090" cy="1139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290F9-B00D-B7ED-D623-EDD0FEB3A1D1}"/>
              </a:ext>
            </a:extLst>
          </p:cNvPr>
          <p:cNvSpPr txBox="1"/>
          <p:nvPr/>
        </p:nvSpPr>
        <p:spPr>
          <a:xfrm>
            <a:off x="7409855" y="4103357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A</a:t>
            </a:r>
            <a:br>
              <a:rPr lang="en-US" sz="1600" dirty="0">
                <a:solidFill>
                  <a:schemeClr val="accent2"/>
                </a:solidFill>
                <a:latin typeface="+mj-lt"/>
              </a:rPr>
            </a:br>
            <a:r>
              <a:rPr lang="en-US" sz="1600" dirty="0">
                <a:solidFill>
                  <a:schemeClr val="accent2"/>
                </a:solidFill>
                <a:latin typeface="+mj-lt"/>
              </a:rPr>
              <a:t>(local optima)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4ED80-2DAC-A556-8C35-EF2F5F383A85}"/>
              </a:ext>
            </a:extLst>
          </p:cNvPr>
          <p:cNvSpPr txBox="1"/>
          <p:nvPr/>
        </p:nvSpPr>
        <p:spPr>
          <a:xfrm>
            <a:off x="9649070" y="4475928"/>
            <a:ext cx="322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1AC64-0596-A1FC-8988-665FD67899FB}"/>
              </a:ext>
            </a:extLst>
          </p:cNvPr>
          <p:cNvSpPr txBox="1"/>
          <p:nvPr/>
        </p:nvSpPr>
        <p:spPr>
          <a:xfrm>
            <a:off x="7608168" y="3505171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4FAD0-ABA9-6F6E-2D56-9F4AE9F85191}"/>
              </a:ext>
            </a:extLst>
          </p:cNvPr>
          <p:cNvSpPr txBox="1"/>
          <p:nvPr/>
        </p:nvSpPr>
        <p:spPr>
          <a:xfrm>
            <a:off x="8450545" y="3514294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A03F61-D0EE-540D-DE16-EAFC79453171}"/>
              </a:ext>
            </a:extLst>
          </p:cNvPr>
          <p:cNvSpPr txBox="1"/>
          <p:nvPr/>
        </p:nvSpPr>
        <p:spPr>
          <a:xfrm>
            <a:off x="9752737" y="3576864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6E1966-68CB-74EF-24C2-FE2C35A20015}"/>
              </a:ext>
            </a:extLst>
          </p:cNvPr>
          <p:cNvSpPr txBox="1"/>
          <p:nvPr/>
        </p:nvSpPr>
        <p:spPr>
          <a:xfrm>
            <a:off x="9059506" y="3614216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9A45AF-C03F-D1DC-ADA1-F320F1B30CEF}"/>
              </a:ext>
            </a:extLst>
          </p:cNvPr>
          <p:cNvCxnSpPr/>
          <p:nvPr/>
        </p:nvCxnSpPr>
        <p:spPr>
          <a:xfrm>
            <a:off x="8873882" y="3326918"/>
            <a:ext cx="0" cy="1201667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9CEE8-215E-CF10-2960-216C2AF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A1F61-94BD-3E22-5FF2-BC27523F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D39C3-85ED-FAC5-4FA6-F60A2AA3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Optimizing with </a:t>
            </a:r>
            <a:r>
              <a:rPr lang="en-US" i="1" dirty="0">
                <a:solidFill>
                  <a:srgbClr val="FFFF00"/>
                </a:solidFill>
              </a:rPr>
              <a:t>differential evolution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BC73C80-39F2-1179-02D7-F24103FB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115" y="890566"/>
            <a:ext cx="6658241" cy="10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2C2A5-730A-949C-DB5C-662C1D338999}"/>
              </a:ext>
            </a:extLst>
          </p:cNvPr>
          <p:cNvSpPr txBox="1"/>
          <p:nvPr/>
        </p:nvSpPr>
        <p:spPr>
          <a:xfrm>
            <a:off x="2999656" y="1196345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+mj-lt"/>
              </a:rPr>
              <a:t>2)</a:t>
            </a:r>
            <a:r>
              <a:rPr lang="en-US" sz="2000" dirty="0">
                <a:latin typeface="+mj-lt"/>
              </a:rPr>
              <a:t> Ackley’s function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56BD1709-238D-B4D0-0E7C-54D637BB0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50"/>
          <a:stretch/>
        </p:blipFill>
        <p:spPr>
          <a:xfrm>
            <a:off x="98644" y="1846922"/>
            <a:ext cx="7070130" cy="3598301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66131F1-60FF-91A8-F2C1-C6B9AC90BBBB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r="2942" b="3830"/>
          <a:stretch/>
        </p:blipFill>
        <p:spPr bwMode="auto">
          <a:xfrm>
            <a:off x="7407275" y="1773669"/>
            <a:ext cx="4602163" cy="35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60C720-9825-61B0-688E-97D14F3B698D}"/>
                  </a:ext>
                </a:extLst>
              </p:cNvPr>
              <p:cNvSpPr txBox="1"/>
              <p:nvPr/>
            </p:nvSpPr>
            <p:spPr>
              <a:xfrm>
                <a:off x="163830" y="1161913"/>
                <a:ext cx="2808312" cy="468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C00000"/>
                    </a:solidFill>
                    <a:latin typeface="+mj-lt"/>
                  </a:rPr>
                  <a:t>1)</a:t>
                </a:r>
                <a:r>
                  <a:rPr lang="en-US" sz="2000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+mj-lt"/>
                  </a:rPr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60C720-9825-61B0-688E-97D14F3B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" y="1161913"/>
                <a:ext cx="2808312" cy="468975"/>
              </a:xfrm>
              <a:prstGeom prst="rect">
                <a:avLst/>
              </a:prstGeom>
              <a:blipFill>
                <a:blip r:embed="rId5"/>
                <a:stretch>
                  <a:fillRect l="-2386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9CEE8-215E-CF10-2960-216C2AF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A1F61-94BD-3E22-5FF2-BC27523F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D39C3-85ED-FAC5-4FA6-F60A2AA3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Optimizing with </a:t>
            </a:r>
            <a:r>
              <a:rPr lang="en-US" i="1" dirty="0">
                <a:solidFill>
                  <a:srgbClr val="FFFF00"/>
                </a:solidFill>
              </a:rPr>
              <a:t>differential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BDA28A11-13CC-66C9-0263-188BD138B7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let’s try a simple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+mj-lt"/>
                  </a:rPr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BDA28A11-13CC-66C9-0263-188BD138B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6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AF3B8B-56B7-DD01-8789-24156EE20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3"/>
          <a:stretch/>
        </p:blipFill>
        <p:spPr>
          <a:xfrm>
            <a:off x="68825" y="1356385"/>
            <a:ext cx="7179303" cy="4239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Content Placeholder 6">
            <a:hlinkClick r:id="rId4"/>
            <a:extLst>
              <a:ext uri="{FF2B5EF4-FFF2-40B4-BE49-F238E27FC236}">
                <a16:creationId xmlns:a16="http://schemas.microsoft.com/office/drawing/2014/main" id="{C3BC1F6E-7640-0C94-4A9E-E8AAEFBD6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7" t="559" r="2168"/>
          <a:stretch/>
        </p:blipFill>
        <p:spPr>
          <a:xfrm>
            <a:off x="7052067" y="3313253"/>
            <a:ext cx="5597109" cy="279295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3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8572A-6EB6-C4E4-60D1-59EB7476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680FE-B9A9-5A92-37B2-D55F4A3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E23E1-2301-828B-4174-88A5FD9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3.1: </a:t>
            </a:r>
            <a:r>
              <a:rPr lang="en-US" sz="2800" dirty="0"/>
              <a:t>Using DE to solve Ackley function without </a:t>
            </a:r>
            <a:r>
              <a:rPr lang="en-US" sz="2800" i="1" dirty="0">
                <a:solidFill>
                  <a:srgbClr val="FFFF00"/>
                </a:solidFill>
              </a:rPr>
              <a:t>constraints</a:t>
            </a:r>
            <a:endParaRPr lang="en-US" sz="2800" dirty="0"/>
          </a:p>
        </p:txBody>
      </p:sp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479B88EB-C1F0-EF9B-D1BC-CA6159AE8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02"/>
          <a:stretch/>
        </p:blipFill>
        <p:spPr>
          <a:xfrm>
            <a:off x="488253" y="861133"/>
            <a:ext cx="8999225" cy="1841512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E04D146-A72C-B548-4277-3098AEC3970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t="3213"/>
          <a:stretch/>
        </p:blipFill>
        <p:spPr>
          <a:xfrm>
            <a:off x="409341" y="2663301"/>
            <a:ext cx="7571509" cy="35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00649E02-1451-CE4F-B618-4FDB381127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573355" y="879692"/>
            <a:ext cx="7565055" cy="4133483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E1FF7-3E61-EF1A-5848-51687BAD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ADC7D-9B05-12BA-CA54-51E2B945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19DEA4-2332-35FC-0233-2F64579D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3.2: Differential Evolution with </a:t>
            </a:r>
            <a:r>
              <a:rPr lang="en-US" i="1" dirty="0">
                <a:solidFill>
                  <a:srgbClr val="FFFF00"/>
                </a:solidFill>
              </a:rPr>
              <a:t>constraints</a:t>
            </a:r>
            <a:br>
              <a:rPr lang="en-US" dirty="0"/>
            </a:b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273D5BE-9CFB-2918-F3B3-4828DEB5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54206F-D6BB-F5EF-CCBF-8EF89A6E2ACD}"/>
                  </a:ext>
                </a:extLst>
              </p:cNvPr>
              <p:cNvSpPr txBox="1"/>
              <p:nvPr/>
            </p:nvSpPr>
            <p:spPr>
              <a:xfrm>
                <a:off x="767408" y="1412776"/>
                <a:ext cx="2113938" cy="10162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marR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rgbClr val="5B9BD5">
                      <a:lumMod val="75000"/>
                    </a:srgbClr>
                  </a:buClr>
                  <a:buSzPct val="65000"/>
                  <a:buFont typeface="Wingdings" panose="05000000000000000000" pitchFamily="2" charset="2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  <m:r>
                            <a:rPr kumimoji="0" lang="en-US" sz="32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e>
                      </m:nary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&gt;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.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0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54206F-D6BB-F5EF-CCBF-8EF89A6E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412776"/>
                <a:ext cx="2113938" cy="1016225"/>
              </a:xfrm>
              <a:prstGeom prst="rect">
                <a:avLst/>
              </a:prstGeom>
              <a:blipFill>
                <a:blip r:embed="rId3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32D93-ED09-21D7-78A8-79763125CFD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881346" y="1772816"/>
            <a:ext cx="1423180" cy="1480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AD29F5-3FF8-7C25-44D6-C21D78346C5C}"/>
              </a:ext>
            </a:extLst>
          </p:cNvPr>
          <p:cNvSpPr/>
          <p:nvPr/>
        </p:nvSpPr>
        <p:spPr>
          <a:xfrm>
            <a:off x="4573354" y="1407569"/>
            <a:ext cx="5842855" cy="1097091"/>
          </a:xfrm>
          <a:custGeom>
            <a:avLst/>
            <a:gdLst>
              <a:gd name="connsiteX0" fmla="*/ 0 w 5842855"/>
              <a:gd name="connsiteY0" fmla="*/ 102018 h 1097091"/>
              <a:gd name="connsiteX1" fmla="*/ 102018 w 5842855"/>
              <a:gd name="connsiteY1" fmla="*/ 0 h 1097091"/>
              <a:gd name="connsiteX2" fmla="*/ 778676 w 5842855"/>
              <a:gd name="connsiteY2" fmla="*/ 0 h 1097091"/>
              <a:gd name="connsiteX3" fmla="*/ 1286170 w 5842855"/>
              <a:gd name="connsiteY3" fmla="*/ 0 h 1097091"/>
              <a:gd name="connsiteX4" fmla="*/ 1737276 w 5842855"/>
              <a:gd name="connsiteY4" fmla="*/ 0 h 1097091"/>
              <a:gd name="connsiteX5" fmla="*/ 2357546 w 5842855"/>
              <a:gd name="connsiteY5" fmla="*/ 0 h 1097091"/>
              <a:gd name="connsiteX6" fmla="*/ 2865039 w 5842855"/>
              <a:gd name="connsiteY6" fmla="*/ 0 h 1097091"/>
              <a:gd name="connsiteX7" fmla="*/ 3541698 w 5842855"/>
              <a:gd name="connsiteY7" fmla="*/ 0 h 1097091"/>
              <a:gd name="connsiteX8" fmla="*/ 3992803 w 5842855"/>
              <a:gd name="connsiteY8" fmla="*/ 0 h 1097091"/>
              <a:gd name="connsiteX9" fmla="*/ 4669461 w 5842855"/>
              <a:gd name="connsiteY9" fmla="*/ 0 h 1097091"/>
              <a:gd name="connsiteX10" fmla="*/ 5064179 w 5842855"/>
              <a:gd name="connsiteY10" fmla="*/ 0 h 1097091"/>
              <a:gd name="connsiteX11" fmla="*/ 5740837 w 5842855"/>
              <a:gd name="connsiteY11" fmla="*/ 0 h 1097091"/>
              <a:gd name="connsiteX12" fmla="*/ 5842855 w 5842855"/>
              <a:gd name="connsiteY12" fmla="*/ 102018 h 1097091"/>
              <a:gd name="connsiteX13" fmla="*/ 5842855 w 5842855"/>
              <a:gd name="connsiteY13" fmla="*/ 521754 h 1097091"/>
              <a:gd name="connsiteX14" fmla="*/ 5842855 w 5842855"/>
              <a:gd name="connsiteY14" fmla="*/ 995073 h 1097091"/>
              <a:gd name="connsiteX15" fmla="*/ 5740837 w 5842855"/>
              <a:gd name="connsiteY15" fmla="*/ 1097091 h 1097091"/>
              <a:gd name="connsiteX16" fmla="*/ 5120567 w 5842855"/>
              <a:gd name="connsiteY16" fmla="*/ 1097091 h 1097091"/>
              <a:gd name="connsiteX17" fmla="*/ 4556685 w 5842855"/>
              <a:gd name="connsiteY17" fmla="*/ 1097091 h 1097091"/>
              <a:gd name="connsiteX18" fmla="*/ 4161968 w 5842855"/>
              <a:gd name="connsiteY18" fmla="*/ 1097091 h 1097091"/>
              <a:gd name="connsiteX19" fmla="*/ 3710862 w 5842855"/>
              <a:gd name="connsiteY19" fmla="*/ 1097091 h 1097091"/>
              <a:gd name="connsiteX20" fmla="*/ 3034204 w 5842855"/>
              <a:gd name="connsiteY20" fmla="*/ 1097091 h 1097091"/>
              <a:gd name="connsiteX21" fmla="*/ 2470322 w 5842855"/>
              <a:gd name="connsiteY21" fmla="*/ 1097091 h 1097091"/>
              <a:gd name="connsiteX22" fmla="*/ 2019216 w 5842855"/>
              <a:gd name="connsiteY22" fmla="*/ 1097091 h 1097091"/>
              <a:gd name="connsiteX23" fmla="*/ 1455335 w 5842855"/>
              <a:gd name="connsiteY23" fmla="*/ 1097091 h 1097091"/>
              <a:gd name="connsiteX24" fmla="*/ 1060617 w 5842855"/>
              <a:gd name="connsiteY24" fmla="*/ 1097091 h 1097091"/>
              <a:gd name="connsiteX25" fmla="*/ 665900 w 5842855"/>
              <a:gd name="connsiteY25" fmla="*/ 1097091 h 1097091"/>
              <a:gd name="connsiteX26" fmla="*/ 102018 w 5842855"/>
              <a:gd name="connsiteY26" fmla="*/ 1097091 h 1097091"/>
              <a:gd name="connsiteX27" fmla="*/ 0 w 5842855"/>
              <a:gd name="connsiteY27" fmla="*/ 995073 h 1097091"/>
              <a:gd name="connsiteX28" fmla="*/ 0 w 5842855"/>
              <a:gd name="connsiteY28" fmla="*/ 575337 h 1097091"/>
              <a:gd name="connsiteX29" fmla="*/ 0 w 5842855"/>
              <a:gd name="connsiteY29" fmla="*/ 102018 h 10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42855" h="1097091" extrusionOk="0">
                <a:moveTo>
                  <a:pt x="0" y="102018"/>
                </a:moveTo>
                <a:cubicBezTo>
                  <a:pt x="-12830" y="37761"/>
                  <a:pt x="31381" y="5365"/>
                  <a:pt x="102018" y="0"/>
                </a:cubicBezTo>
                <a:cubicBezTo>
                  <a:pt x="360584" y="-80659"/>
                  <a:pt x="583300" y="19459"/>
                  <a:pt x="778676" y="0"/>
                </a:cubicBezTo>
                <a:cubicBezTo>
                  <a:pt x="974052" y="-19459"/>
                  <a:pt x="1140182" y="12313"/>
                  <a:pt x="1286170" y="0"/>
                </a:cubicBezTo>
                <a:cubicBezTo>
                  <a:pt x="1432158" y="-12313"/>
                  <a:pt x="1645578" y="51236"/>
                  <a:pt x="1737276" y="0"/>
                </a:cubicBezTo>
                <a:cubicBezTo>
                  <a:pt x="1828974" y="-51236"/>
                  <a:pt x="2084560" y="7918"/>
                  <a:pt x="2357546" y="0"/>
                </a:cubicBezTo>
                <a:cubicBezTo>
                  <a:pt x="2630532" y="-7918"/>
                  <a:pt x="2724634" y="36184"/>
                  <a:pt x="2865039" y="0"/>
                </a:cubicBezTo>
                <a:cubicBezTo>
                  <a:pt x="3005444" y="-36184"/>
                  <a:pt x="3356812" y="43746"/>
                  <a:pt x="3541698" y="0"/>
                </a:cubicBezTo>
                <a:cubicBezTo>
                  <a:pt x="3726584" y="-43746"/>
                  <a:pt x="3829044" y="17997"/>
                  <a:pt x="3992803" y="0"/>
                </a:cubicBezTo>
                <a:cubicBezTo>
                  <a:pt x="4156562" y="-17997"/>
                  <a:pt x="4490833" y="62382"/>
                  <a:pt x="4669461" y="0"/>
                </a:cubicBezTo>
                <a:cubicBezTo>
                  <a:pt x="4848089" y="-62382"/>
                  <a:pt x="4971475" y="7309"/>
                  <a:pt x="5064179" y="0"/>
                </a:cubicBezTo>
                <a:cubicBezTo>
                  <a:pt x="5156883" y="-7309"/>
                  <a:pt x="5592567" y="65338"/>
                  <a:pt x="5740837" y="0"/>
                </a:cubicBezTo>
                <a:cubicBezTo>
                  <a:pt x="5803382" y="9233"/>
                  <a:pt x="5843384" y="51155"/>
                  <a:pt x="5842855" y="102018"/>
                </a:cubicBezTo>
                <a:cubicBezTo>
                  <a:pt x="5858363" y="200639"/>
                  <a:pt x="5804752" y="373164"/>
                  <a:pt x="5842855" y="521754"/>
                </a:cubicBezTo>
                <a:cubicBezTo>
                  <a:pt x="5880958" y="670344"/>
                  <a:pt x="5798778" y="893416"/>
                  <a:pt x="5842855" y="995073"/>
                </a:cubicBezTo>
                <a:cubicBezTo>
                  <a:pt x="5840546" y="1051795"/>
                  <a:pt x="5795494" y="1095928"/>
                  <a:pt x="5740837" y="1097091"/>
                </a:cubicBezTo>
                <a:cubicBezTo>
                  <a:pt x="5444322" y="1133595"/>
                  <a:pt x="5376700" y="1034036"/>
                  <a:pt x="5120567" y="1097091"/>
                </a:cubicBezTo>
                <a:cubicBezTo>
                  <a:pt x="4864434" y="1160146"/>
                  <a:pt x="4815461" y="1034518"/>
                  <a:pt x="4556685" y="1097091"/>
                </a:cubicBezTo>
                <a:cubicBezTo>
                  <a:pt x="4297909" y="1159664"/>
                  <a:pt x="4336868" y="1093855"/>
                  <a:pt x="4161968" y="1097091"/>
                </a:cubicBezTo>
                <a:cubicBezTo>
                  <a:pt x="3987068" y="1100327"/>
                  <a:pt x="3813699" y="1067592"/>
                  <a:pt x="3710862" y="1097091"/>
                </a:cubicBezTo>
                <a:cubicBezTo>
                  <a:pt x="3608025" y="1126590"/>
                  <a:pt x="3215143" y="1091712"/>
                  <a:pt x="3034204" y="1097091"/>
                </a:cubicBezTo>
                <a:cubicBezTo>
                  <a:pt x="2853265" y="1102470"/>
                  <a:pt x="2651906" y="1039760"/>
                  <a:pt x="2470322" y="1097091"/>
                </a:cubicBezTo>
                <a:cubicBezTo>
                  <a:pt x="2288738" y="1154422"/>
                  <a:pt x="2166514" y="1064399"/>
                  <a:pt x="2019216" y="1097091"/>
                </a:cubicBezTo>
                <a:cubicBezTo>
                  <a:pt x="1871918" y="1129783"/>
                  <a:pt x="1662739" y="1078661"/>
                  <a:pt x="1455335" y="1097091"/>
                </a:cubicBezTo>
                <a:cubicBezTo>
                  <a:pt x="1247931" y="1115521"/>
                  <a:pt x="1250617" y="1085892"/>
                  <a:pt x="1060617" y="1097091"/>
                </a:cubicBezTo>
                <a:cubicBezTo>
                  <a:pt x="870617" y="1108290"/>
                  <a:pt x="787658" y="1089908"/>
                  <a:pt x="665900" y="1097091"/>
                </a:cubicBezTo>
                <a:cubicBezTo>
                  <a:pt x="544142" y="1104274"/>
                  <a:pt x="231130" y="1060296"/>
                  <a:pt x="102018" y="1097091"/>
                </a:cubicBezTo>
                <a:cubicBezTo>
                  <a:pt x="59725" y="1102008"/>
                  <a:pt x="1869" y="1057712"/>
                  <a:pt x="0" y="995073"/>
                </a:cubicBezTo>
                <a:cubicBezTo>
                  <a:pt x="-24494" y="818420"/>
                  <a:pt x="837" y="738936"/>
                  <a:pt x="0" y="575337"/>
                </a:cubicBezTo>
                <a:cubicBezTo>
                  <a:pt x="-837" y="411738"/>
                  <a:pt x="51586" y="301936"/>
                  <a:pt x="0" y="102018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92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E1A216-C562-6E5C-C76F-72234D3BFBFE}"/>
              </a:ext>
            </a:extLst>
          </p:cNvPr>
          <p:cNvSpPr txBox="1"/>
          <p:nvPr/>
        </p:nvSpPr>
        <p:spPr>
          <a:xfrm>
            <a:off x="35895" y="2956556"/>
            <a:ext cx="4430514" cy="604867"/>
          </a:xfrm>
          <a:prstGeom prst="rect">
            <a:avLst/>
          </a:prstGeom>
          <a:solidFill>
            <a:srgbClr val="CCFFFF"/>
          </a:solidFill>
        </p:spPr>
        <p:txBody>
          <a:bodyPr wrap="none" rtlCol="0" anchor="ctr" anchorCtr="0">
            <a:noAutofit/>
          </a:bodyPr>
          <a:lstStyle/>
          <a:p>
            <a:pPr marR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None/>
              <a:tabLst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scipy.optimize.NonlinearConstraint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C875BF1-5789-4361-C275-8F96AFEAAA9E}"/>
              </a:ext>
            </a:extLst>
          </p:cNvPr>
          <p:cNvSpPr/>
          <p:nvPr/>
        </p:nvSpPr>
        <p:spPr>
          <a:xfrm>
            <a:off x="4573354" y="2580555"/>
            <a:ext cx="7355293" cy="920453"/>
          </a:xfrm>
          <a:custGeom>
            <a:avLst/>
            <a:gdLst>
              <a:gd name="connsiteX0" fmla="*/ 0 w 7355293"/>
              <a:gd name="connsiteY0" fmla="*/ 85593 h 920453"/>
              <a:gd name="connsiteX1" fmla="*/ 85593 w 7355293"/>
              <a:gd name="connsiteY1" fmla="*/ 0 h 920453"/>
              <a:gd name="connsiteX2" fmla="*/ 827951 w 7355293"/>
              <a:gd name="connsiteY2" fmla="*/ 0 h 920453"/>
              <a:gd name="connsiteX3" fmla="*/ 1354785 w 7355293"/>
              <a:gd name="connsiteY3" fmla="*/ 0 h 920453"/>
              <a:gd name="connsiteX4" fmla="*/ 1809779 w 7355293"/>
              <a:gd name="connsiteY4" fmla="*/ 0 h 920453"/>
              <a:gd name="connsiteX5" fmla="*/ 2480295 w 7355293"/>
              <a:gd name="connsiteY5" fmla="*/ 0 h 920453"/>
              <a:gd name="connsiteX6" fmla="*/ 3007130 w 7355293"/>
              <a:gd name="connsiteY6" fmla="*/ 0 h 920453"/>
              <a:gd name="connsiteX7" fmla="*/ 3749488 w 7355293"/>
              <a:gd name="connsiteY7" fmla="*/ 0 h 920453"/>
              <a:gd name="connsiteX8" fmla="*/ 4204481 w 7355293"/>
              <a:gd name="connsiteY8" fmla="*/ 0 h 920453"/>
              <a:gd name="connsiteX9" fmla="*/ 4946839 w 7355293"/>
              <a:gd name="connsiteY9" fmla="*/ 0 h 920453"/>
              <a:gd name="connsiteX10" fmla="*/ 5329991 w 7355293"/>
              <a:gd name="connsiteY10" fmla="*/ 0 h 920453"/>
              <a:gd name="connsiteX11" fmla="*/ 5928667 w 7355293"/>
              <a:gd name="connsiteY11" fmla="*/ 0 h 920453"/>
              <a:gd name="connsiteX12" fmla="*/ 6527342 w 7355293"/>
              <a:gd name="connsiteY12" fmla="*/ 0 h 920453"/>
              <a:gd name="connsiteX13" fmla="*/ 7269700 w 7355293"/>
              <a:gd name="connsiteY13" fmla="*/ 0 h 920453"/>
              <a:gd name="connsiteX14" fmla="*/ 7355293 w 7355293"/>
              <a:gd name="connsiteY14" fmla="*/ 85593 h 920453"/>
              <a:gd name="connsiteX15" fmla="*/ 7355293 w 7355293"/>
              <a:gd name="connsiteY15" fmla="*/ 460227 h 920453"/>
              <a:gd name="connsiteX16" fmla="*/ 7355293 w 7355293"/>
              <a:gd name="connsiteY16" fmla="*/ 834860 h 920453"/>
              <a:gd name="connsiteX17" fmla="*/ 7269700 w 7355293"/>
              <a:gd name="connsiteY17" fmla="*/ 920453 h 920453"/>
              <a:gd name="connsiteX18" fmla="*/ 6599183 w 7355293"/>
              <a:gd name="connsiteY18" fmla="*/ 920453 h 920453"/>
              <a:gd name="connsiteX19" fmla="*/ 6144190 w 7355293"/>
              <a:gd name="connsiteY19" fmla="*/ 920453 h 920453"/>
              <a:gd name="connsiteX20" fmla="*/ 5401832 w 7355293"/>
              <a:gd name="connsiteY20" fmla="*/ 920453 h 920453"/>
              <a:gd name="connsiteX21" fmla="*/ 4803157 w 7355293"/>
              <a:gd name="connsiteY21" fmla="*/ 920453 h 920453"/>
              <a:gd name="connsiteX22" fmla="*/ 4348163 w 7355293"/>
              <a:gd name="connsiteY22" fmla="*/ 920453 h 920453"/>
              <a:gd name="connsiteX23" fmla="*/ 3749488 w 7355293"/>
              <a:gd name="connsiteY23" fmla="*/ 920453 h 920453"/>
              <a:gd name="connsiteX24" fmla="*/ 3366335 w 7355293"/>
              <a:gd name="connsiteY24" fmla="*/ 920453 h 920453"/>
              <a:gd name="connsiteX25" fmla="*/ 2983183 w 7355293"/>
              <a:gd name="connsiteY25" fmla="*/ 920453 h 920453"/>
              <a:gd name="connsiteX26" fmla="*/ 2384507 w 7355293"/>
              <a:gd name="connsiteY26" fmla="*/ 920453 h 920453"/>
              <a:gd name="connsiteX27" fmla="*/ 1929514 w 7355293"/>
              <a:gd name="connsiteY27" fmla="*/ 920453 h 920453"/>
              <a:gd name="connsiteX28" fmla="*/ 1258997 w 7355293"/>
              <a:gd name="connsiteY28" fmla="*/ 920453 h 920453"/>
              <a:gd name="connsiteX29" fmla="*/ 804004 w 7355293"/>
              <a:gd name="connsiteY29" fmla="*/ 920453 h 920453"/>
              <a:gd name="connsiteX30" fmla="*/ 85593 w 7355293"/>
              <a:gd name="connsiteY30" fmla="*/ 920453 h 920453"/>
              <a:gd name="connsiteX31" fmla="*/ 0 w 7355293"/>
              <a:gd name="connsiteY31" fmla="*/ 834860 h 920453"/>
              <a:gd name="connsiteX32" fmla="*/ 0 w 7355293"/>
              <a:gd name="connsiteY32" fmla="*/ 452734 h 920453"/>
              <a:gd name="connsiteX33" fmla="*/ 0 w 7355293"/>
              <a:gd name="connsiteY33" fmla="*/ 85593 h 9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355293" h="920453" extrusionOk="0">
                <a:moveTo>
                  <a:pt x="0" y="85593"/>
                </a:moveTo>
                <a:cubicBezTo>
                  <a:pt x="-9503" y="32459"/>
                  <a:pt x="37005" y="494"/>
                  <a:pt x="85593" y="0"/>
                </a:cubicBezTo>
                <a:cubicBezTo>
                  <a:pt x="415757" y="-65376"/>
                  <a:pt x="622618" y="21619"/>
                  <a:pt x="827951" y="0"/>
                </a:cubicBezTo>
                <a:cubicBezTo>
                  <a:pt x="1033284" y="-21619"/>
                  <a:pt x="1112013" y="49222"/>
                  <a:pt x="1354785" y="0"/>
                </a:cubicBezTo>
                <a:cubicBezTo>
                  <a:pt x="1597557" y="-49222"/>
                  <a:pt x="1625157" y="29492"/>
                  <a:pt x="1809779" y="0"/>
                </a:cubicBezTo>
                <a:cubicBezTo>
                  <a:pt x="1994401" y="-29492"/>
                  <a:pt x="2335521" y="4959"/>
                  <a:pt x="2480295" y="0"/>
                </a:cubicBezTo>
                <a:cubicBezTo>
                  <a:pt x="2625069" y="-4959"/>
                  <a:pt x="2869021" y="43236"/>
                  <a:pt x="3007130" y="0"/>
                </a:cubicBezTo>
                <a:cubicBezTo>
                  <a:pt x="3145240" y="-43236"/>
                  <a:pt x="3415572" y="9891"/>
                  <a:pt x="3749488" y="0"/>
                </a:cubicBezTo>
                <a:cubicBezTo>
                  <a:pt x="4083404" y="-9891"/>
                  <a:pt x="3991016" y="36655"/>
                  <a:pt x="4204481" y="0"/>
                </a:cubicBezTo>
                <a:cubicBezTo>
                  <a:pt x="4417946" y="-36655"/>
                  <a:pt x="4763627" y="36518"/>
                  <a:pt x="4946839" y="0"/>
                </a:cubicBezTo>
                <a:cubicBezTo>
                  <a:pt x="5130051" y="-36518"/>
                  <a:pt x="5199299" y="38327"/>
                  <a:pt x="5329991" y="0"/>
                </a:cubicBezTo>
                <a:cubicBezTo>
                  <a:pt x="5460683" y="-38327"/>
                  <a:pt x="5743726" y="53946"/>
                  <a:pt x="5928667" y="0"/>
                </a:cubicBezTo>
                <a:cubicBezTo>
                  <a:pt x="6113608" y="-53946"/>
                  <a:pt x="6313176" y="71360"/>
                  <a:pt x="6527342" y="0"/>
                </a:cubicBezTo>
                <a:cubicBezTo>
                  <a:pt x="6741509" y="-71360"/>
                  <a:pt x="6988059" y="43281"/>
                  <a:pt x="7269700" y="0"/>
                </a:cubicBezTo>
                <a:cubicBezTo>
                  <a:pt x="7321448" y="5483"/>
                  <a:pt x="7365028" y="29797"/>
                  <a:pt x="7355293" y="85593"/>
                </a:cubicBezTo>
                <a:cubicBezTo>
                  <a:pt x="7388514" y="230831"/>
                  <a:pt x="7326141" y="325164"/>
                  <a:pt x="7355293" y="460227"/>
                </a:cubicBezTo>
                <a:cubicBezTo>
                  <a:pt x="7384445" y="595290"/>
                  <a:pt x="7329820" y="681685"/>
                  <a:pt x="7355293" y="834860"/>
                </a:cubicBezTo>
                <a:cubicBezTo>
                  <a:pt x="7349215" y="869743"/>
                  <a:pt x="7317634" y="911505"/>
                  <a:pt x="7269700" y="920453"/>
                </a:cubicBezTo>
                <a:cubicBezTo>
                  <a:pt x="7094181" y="927742"/>
                  <a:pt x="6928746" y="845601"/>
                  <a:pt x="6599183" y="920453"/>
                </a:cubicBezTo>
                <a:cubicBezTo>
                  <a:pt x="6269620" y="995305"/>
                  <a:pt x="6362125" y="874369"/>
                  <a:pt x="6144190" y="920453"/>
                </a:cubicBezTo>
                <a:cubicBezTo>
                  <a:pt x="5926255" y="966537"/>
                  <a:pt x="5620643" y="851136"/>
                  <a:pt x="5401832" y="920453"/>
                </a:cubicBezTo>
                <a:cubicBezTo>
                  <a:pt x="5183021" y="989770"/>
                  <a:pt x="4983811" y="864756"/>
                  <a:pt x="4803157" y="920453"/>
                </a:cubicBezTo>
                <a:cubicBezTo>
                  <a:pt x="4622503" y="976150"/>
                  <a:pt x="4537757" y="874522"/>
                  <a:pt x="4348163" y="920453"/>
                </a:cubicBezTo>
                <a:cubicBezTo>
                  <a:pt x="4158569" y="966384"/>
                  <a:pt x="3927184" y="881379"/>
                  <a:pt x="3749488" y="920453"/>
                </a:cubicBezTo>
                <a:cubicBezTo>
                  <a:pt x="3571792" y="959527"/>
                  <a:pt x="3531214" y="914013"/>
                  <a:pt x="3366335" y="920453"/>
                </a:cubicBezTo>
                <a:cubicBezTo>
                  <a:pt x="3201456" y="926893"/>
                  <a:pt x="3144362" y="894990"/>
                  <a:pt x="2983183" y="920453"/>
                </a:cubicBezTo>
                <a:cubicBezTo>
                  <a:pt x="2822004" y="945916"/>
                  <a:pt x="2548735" y="870365"/>
                  <a:pt x="2384507" y="920453"/>
                </a:cubicBezTo>
                <a:cubicBezTo>
                  <a:pt x="2220279" y="970541"/>
                  <a:pt x="2037064" y="882671"/>
                  <a:pt x="1929514" y="920453"/>
                </a:cubicBezTo>
                <a:cubicBezTo>
                  <a:pt x="1821964" y="958235"/>
                  <a:pt x="1586904" y="919092"/>
                  <a:pt x="1258997" y="920453"/>
                </a:cubicBezTo>
                <a:cubicBezTo>
                  <a:pt x="931090" y="921814"/>
                  <a:pt x="983486" y="899488"/>
                  <a:pt x="804004" y="920453"/>
                </a:cubicBezTo>
                <a:cubicBezTo>
                  <a:pt x="624522" y="941418"/>
                  <a:pt x="420956" y="847737"/>
                  <a:pt x="85593" y="920453"/>
                </a:cubicBezTo>
                <a:cubicBezTo>
                  <a:pt x="36207" y="922593"/>
                  <a:pt x="-4841" y="892493"/>
                  <a:pt x="0" y="834860"/>
                </a:cubicBezTo>
                <a:cubicBezTo>
                  <a:pt x="-43240" y="710289"/>
                  <a:pt x="41131" y="553709"/>
                  <a:pt x="0" y="452734"/>
                </a:cubicBezTo>
                <a:cubicBezTo>
                  <a:pt x="-41131" y="351759"/>
                  <a:pt x="7880" y="255060"/>
                  <a:pt x="0" y="8559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92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4">
            <a:extLst>
              <a:ext uri="{FF2B5EF4-FFF2-40B4-BE49-F238E27FC236}">
                <a16:creationId xmlns:a16="http://schemas.microsoft.com/office/drawing/2014/main" id="{8BC43D98-10F9-38CA-616C-23642BED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30" y="740115"/>
            <a:ext cx="8459933" cy="600507"/>
          </a:xfrm>
          <a:prstGeom prst="roundRect">
            <a:avLst>
              <a:gd name="adj" fmla="val 16667"/>
            </a:avLst>
          </a:prstGeom>
          <a:solidFill>
            <a:srgbClr val="D9FFD9">
              <a:alpha val="29804"/>
            </a:srgbClr>
          </a:solidFill>
          <a:ln w="12700">
            <a:solidFill>
              <a:srgbClr val="20AF14"/>
            </a:solidFill>
            <a:round/>
            <a:headEnd/>
            <a:tailEnd/>
          </a:ln>
        </p:spPr>
        <p:txBody>
          <a:bodyPr wrap="none" lIns="18000" tIns="10800" rIns="18000" bIns="10800" anchor="ctr"/>
          <a:lstStyle/>
          <a:p>
            <a:endParaRPr lang="th-TH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What are optimization?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formulation</a:t>
            </a:r>
            <a:endParaRPr lang="th-T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Solving continuous optimizations</a:t>
            </a:r>
            <a:endParaRPr lang="th-TH" dirty="0">
              <a:solidFill>
                <a:schemeClr val="bg1">
                  <a:lumMod val="65000"/>
                </a:schemeClr>
              </a:solidFill>
            </a:endParaRPr>
          </a:p>
          <a:p>
            <a:pPr marL="895350" lvl="1" indent="-446088">
              <a:buSzPct val="1150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derivative information</a:t>
            </a:r>
          </a:p>
          <a:p>
            <a:pPr marL="895350" lvl="1" indent="-446088">
              <a:buSzPct val="1150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no any derivative information at all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Hands-on labs using Python’s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scipy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library</a:t>
            </a:r>
            <a:endParaRPr lang="th-TH" dirty="0">
              <a:solidFill>
                <a:schemeClr val="bg1">
                  <a:lumMod val="65000"/>
                </a:schemeClr>
              </a:solidFill>
            </a:endParaRPr>
          </a:p>
          <a:p>
            <a:pPr marL="895350" marR="0" lvl="1" indent="-4460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11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programming</a:t>
            </a:r>
          </a:p>
          <a:p>
            <a:pPr marL="895350" marR="0" lvl="1" indent="-4460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11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Nonlinear multivariate problems using 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B44367-FA89-4421-A525-479EB3F6BB5F}"/>
              </a:ext>
            </a:extLst>
          </p:cNvPr>
          <p:cNvGrpSpPr/>
          <p:nvPr/>
        </p:nvGrpSpPr>
        <p:grpSpPr>
          <a:xfrm>
            <a:off x="8960070" y="941676"/>
            <a:ext cx="2975569" cy="1954864"/>
            <a:chOff x="8256237" y="4027224"/>
            <a:chExt cx="3641834" cy="239258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AA89A1-217E-4ACF-BFA8-AA4FC6925DA9}"/>
                </a:ext>
              </a:extLst>
            </p:cNvPr>
            <p:cNvGrpSpPr/>
            <p:nvPr/>
          </p:nvGrpSpPr>
          <p:grpSpPr>
            <a:xfrm>
              <a:off x="8256240" y="4027224"/>
              <a:ext cx="3641831" cy="2392582"/>
              <a:chOff x="3105732" y="945479"/>
              <a:chExt cx="7257757" cy="476814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5B483CE-22E4-42C8-B10A-38E72FDDB234}"/>
                  </a:ext>
                </a:extLst>
              </p:cNvPr>
              <p:cNvSpPr/>
              <p:nvPr/>
            </p:nvSpPr>
            <p:spPr>
              <a:xfrm>
                <a:off x="8911710" y="2318515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89F73CC-8B1E-4B10-A6AE-258015105B30}"/>
                  </a:ext>
                </a:extLst>
              </p:cNvPr>
              <p:cNvSpPr/>
              <p:nvPr/>
            </p:nvSpPr>
            <p:spPr>
              <a:xfrm>
                <a:off x="5227330" y="2957051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6E24F7B-19E2-4B26-A731-171095B8E6B2}"/>
                  </a:ext>
                </a:extLst>
              </p:cNvPr>
              <p:cNvSpPr/>
              <p:nvPr/>
            </p:nvSpPr>
            <p:spPr>
              <a:xfrm>
                <a:off x="7701885" y="2178338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AF478F3-A56A-49FC-BAE5-86812CA5F508}"/>
                  </a:ext>
                </a:extLst>
              </p:cNvPr>
              <p:cNvSpPr/>
              <p:nvPr/>
            </p:nvSpPr>
            <p:spPr>
              <a:xfrm>
                <a:off x="4296249" y="4809400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CEF3247-1318-4C22-BB5C-1B69BF6E5DF8}"/>
                  </a:ext>
                </a:extLst>
              </p:cNvPr>
              <p:cNvSpPr/>
              <p:nvPr/>
            </p:nvSpPr>
            <p:spPr>
              <a:xfrm>
                <a:off x="7016376" y="3513792"/>
                <a:ext cx="211382" cy="21138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12A9DAA-EC4A-4097-B0AA-4F55C4E80416}"/>
                  </a:ext>
                </a:extLst>
              </p:cNvPr>
              <p:cNvCxnSpPr>
                <a:cxnSpLocks/>
                <a:stCxn id="41" idx="3"/>
                <a:endCxn id="43" idx="7"/>
              </p:cNvCxnSpPr>
              <p:nvPr/>
            </p:nvCxnSpPr>
            <p:spPr>
              <a:xfrm flipH="1">
                <a:off x="4476675" y="3137477"/>
                <a:ext cx="781611" cy="1702879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B3554B7-A4C4-439F-B16D-1D4BBE78BA3D}"/>
                  </a:ext>
                </a:extLst>
              </p:cNvPr>
              <p:cNvCxnSpPr>
                <a:cxnSpLocks/>
                <a:stCxn id="44" idx="2"/>
                <a:endCxn id="41" idx="6"/>
              </p:cNvCxnSpPr>
              <p:nvPr/>
            </p:nvCxnSpPr>
            <p:spPr>
              <a:xfrm flipH="1" flipV="1">
                <a:off x="5438712" y="3062742"/>
                <a:ext cx="1577664" cy="556741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572EAD-72D1-4AE5-B3C3-D69E81A6318C}"/>
                  </a:ext>
                </a:extLst>
              </p:cNvPr>
              <p:cNvCxnSpPr>
                <a:cxnSpLocks/>
                <a:stCxn id="42" idx="3"/>
                <a:endCxn id="44" idx="7"/>
              </p:cNvCxnSpPr>
              <p:nvPr/>
            </p:nvCxnSpPr>
            <p:spPr>
              <a:xfrm flipH="1">
                <a:off x="7196802" y="2358764"/>
                <a:ext cx="536039" cy="1185984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E53A6B6-5872-49BB-8318-7E606FA8799F}"/>
                  </a:ext>
                </a:extLst>
              </p:cNvPr>
              <p:cNvCxnSpPr>
                <a:cxnSpLocks/>
                <a:stCxn id="42" idx="6"/>
                <a:endCxn id="36" idx="2"/>
              </p:cNvCxnSpPr>
              <p:nvPr/>
            </p:nvCxnSpPr>
            <p:spPr>
              <a:xfrm>
                <a:off x="7913267" y="2284029"/>
                <a:ext cx="998443" cy="140177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DB0CDF0-A8C2-4880-8015-1E6F688FC119}"/>
                  </a:ext>
                </a:extLst>
              </p:cNvPr>
              <p:cNvCxnSpPr>
                <a:cxnSpLocks/>
                <a:stCxn id="36" idx="7"/>
              </p:cNvCxnSpPr>
              <p:nvPr/>
            </p:nvCxnSpPr>
            <p:spPr>
              <a:xfrm flipV="1">
                <a:off x="9092135" y="945479"/>
                <a:ext cx="1271354" cy="1403991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56072E6-73EB-4962-9D24-D953EF61AEA4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 flipH="1">
                <a:off x="3105732" y="4989825"/>
                <a:ext cx="1221472" cy="723801"/>
              </a:xfrm>
              <a:prstGeom prst="line">
                <a:avLst/>
              </a:prstGeom>
              <a:noFill/>
              <a:ln w="38100">
                <a:solidFill>
                  <a:schemeClr val="accent4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EB14DE-E3C7-4D8F-8B44-DE59F02CFCAF}"/>
                </a:ext>
              </a:extLst>
            </p:cNvPr>
            <p:cNvGrpSpPr/>
            <p:nvPr/>
          </p:nvGrpSpPr>
          <p:grpSpPr>
            <a:xfrm>
              <a:off x="8256237" y="4256221"/>
              <a:ext cx="3641834" cy="1722806"/>
              <a:chOff x="2769103" y="2028607"/>
              <a:chExt cx="7324350" cy="3464857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FED7AD-4B46-445B-B1E1-BF558DCF6175}"/>
                  </a:ext>
                </a:extLst>
              </p:cNvPr>
              <p:cNvSpPr/>
              <p:nvPr/>
            </p:nvSpPr>
            <p:spPr>
              <a:xfrm>
                <a:off x="4545875" y="2210906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P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94BBEF-E203-446C-9430-4C3B5802B0C6}"/>
                  </a:ext>
                </a:extLst>
              </p:cNvPr>
              <p:cNvSpPr/>
              <p:nvPr/>
            </p:nvSpPr>
            <p:spPr>
              <a:xfrm>
                <a:off x="5316583" y="2210906"/>
                <a:ext cx="687977" cy="6879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B55DB2E-8F73-401F-BDA5-024EB441F562}"/>
                  </a:ext>
                </a:extLst>
              </p:cNvPr>
              <p:cNvSpPr/>
              <p:nvPr/>
            </p:nvSpPr>
            <p:spPr>
              <a:xfrm>
                <a:off x="6087291" y="2210906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O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1F03D6-5D68-46FE-BFBC-5DE123F93E91}"/>
                  </a:ext>
                </a:extLst>
              </p:cNvPr>
              <p:cNvSpPr/>
              <p:nvPr/>
            </p:nvSpPr>
            <p:spPr>
              <a:xfrm>
                <a:off x="6857999" y="2210906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F83DD7C-6EDD-4224-AD34-FF741FA274F2}"/>
                  </a:ext>
                </a:extLst>
              </p:cNvPr>
              <p:cNvSpPr/>
              <p:nvPr/>
            </p:nvSpPr>
            <p:spPr>
              <a:xfrm>
                <a:off x="7628707" y="2210906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I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1B7A941-0754-47DD-A3F0-E6FC009FBAD6}"/>
                  </a:ext>
                </a:extLst>
              </p:cNvPr>
              <p:cNvSpPr/>
              <p:nvPr/>
            </p:nvSpPr>
            <p:spPr>
              <a:xfrm>
                <a:off x="8399415" y="2210906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AD702-9125-40C0-A07E-CBBA9C69F50B}"/>
                  </a:ext>
                </a:extLst>
              </p:cNvPr>
              <p:cNvSpPr/>
              <p:nvPr/>
            </p:nvSpPr>
            <p:spPr>
              <a:xfrm>
                <a:off x="5316583" y="3085011"/>
                <a:ext cx="687977" cy="6879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I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FA29B1-3651-405B-BC2C-604C3706E256}"/>
                  </a:ext>
                </a:extLst>
              </p:cNvPr>
              <p:cNvSpPr/>
              <p:nvPr/>
            </p:nvSpPr>
            <p:spPr>
              <a:xfrm>
                <a:off x="5316583" y="3945249"/>
                <a:ext cx="687977" cy="6879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S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D87D03F-EEF7-442A-977A-5ACFAE32A013}"/>
                  </a:ext>
                </a:extLst>
              </p:cNvPr>
              <p:cNvSpPr/>
              <p:nvPr/>
            </p:nvSpPr>
            <p:spPr>
              <a:xfrm>
                <a:off x="5316583" y="4805487"/>
                <a:ext cx="687977" cy="6879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K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47F8609-B0C9-474B-B8B8-200A460F8BC7}"/>
                  </a:ext>
                </a:extLst>
              </p:cNvPr>
              <p:cNvSpPr/>
              <p:nvPr/>
            </p:nvSpPr>
            <p:spPr>
              <a:xfrm>
                <a:off x="4545874" y="3945249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O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E4B5677-350F-4F8A-A48B-C6151142D69E}"/>
                  </a:ext>
                </a:extLst>
              </p:cNvPr>
              <p:cNvSpPr/>
              <p:nvPr/>
            </p:nvSpPr>
            <p:spPr>
              <a:xfrm>
                <a:off x="3775165" y="3945249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L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4602C58-D9FF-4066-9C94-437C16D71F81}"/>
                  </a:ext>
                </a:extLst>
              </p:cNvPr>
              <p:cNvSpPr/>
              <p:nvPr/>
            </p:nvSpPr>
            <p:spPr>
              <a:xfrm>
                <a:off x="6096000" y="3942025"/>
                <a:ext cx="687977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ll MT" panose="02020503060305020303" pitchFamily="18" charset="0"/>
                  </a:rPr>
                  <a:t>S</a:t>
                </a:r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86E8B540-FE03-43CB-91A7-7D83633FAC4A}"/>
                  </a:ext>
                </a:extLst>
              </p:cNvPr>
              <p:cNvSpPr/>
              <p:nvPr/>
            </p:nvSpPr>
            <p:spPr>
              <a:xfrm rot="5400000">
                <a:off x="9096256" y="2102474"/>
                <a:ext cx="1071063" cy="923330"/>
              </a:xfrm>
              <a:prstGeom prst="triangle">
                <a:avLst/>
              </a:prstGeom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Bell MT" panose="02020503060305020303" pitchFamily="18" charset="0"/>
                </a:endParaRP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3DE6B40A-C7E3-477B-B35C-D38D9A292744}"/>
                  </a:ext>
                </a:extLst>
              </p:cNvPr>
              <p:cNvSpPr/>
              <p:nvPr/>
            </p:nvSpPr>
            <p:spPr>
              <a:xfrm rot="16200000">
                <a:off x="2695236" y="3824347"/>
                <a:ext cx="1071063" cy="923330"/>
              </a:xfrm>
              <a:prstGeom prst="triangle">
                <a:avLst/>
              </a:prstGeom>
              <a:ln>
                <a:noFill/>
              </a:ln>
              <a:sp3d extrusionH="215900" prstMaterial="matte">
                <a:bevelT w="50800"/>
                <a:bevelB w="508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Bell MT" panose="020205030603050203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9A9AD-4F67-442B-DFCB-45FE335D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C519E-0C6D-86D3-E279-A328E271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0C163-7DE9-35B2-0890-0D58162E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Particle Swarm Optimization (PSO) (</a:t>
            </a:r>
            <a:r>
              <a:rPr lang="en-US" sz="1800" dirty="0" err="1">
                <a:hlinkClick r:id="rId2"/>
              </a:rPr>
              <a:t>Pyswarm</a:t>
            </a:r>
            <a:r>
              <a:rPr lang="en-US" sz="1800" dirty="0"/>
              <a:t>)</a:t>
            </a:r>
          </a:p>
          <a:p>
            <a:r>
              <a:rPr lang="en-US" sz="1800" dirty="0"/>
              <a:t>Differential Evolution (DE) (</a:t>
            </a:r>
            <a:r>
              <a:rPr lang="en-US" sz="1800" dirty="0">
                <a:hlinkClick r:id="rId3"/>
              </a:rPr>
              <a:t>recent updated</a:t>
            </a:r>
            <a:r>
              <a:rPr lang="en-US" sz="1800" dirty="0"/>
              <a:t>)</a:t>
            </a:r>
          </a:p>
          <a:p>
            <a:r>
              <a:rPr lang="en-US" sz="1800" dirty="0"/>
              <a:t>Evolution strategy (ES) </a:t>
            </a:r>
            <a:r>
              <a:rPr lang="en-US" sz="1800" dirty="0">
                <a:hlinkClick r:id="rId4"/>
              </a:rPr>
              <a:t>CMA-ES</a:t>
            </a:r>
            <a:endParaRPr lang="en-US" sz="1800" dirty="0"/>
          </a:p>
          <a:p>
            <a:r>
              <a:rPr lang="en-US" sz="1800" dirty="0"/>
              <a:t>G3PCX-GA (</a:t>
            </a:r>
            <a:r>
              <a:rPr lang="en-US" sz="1800" dirty="0">
                <a:hlinkClick r:id="rId5"/>
              </a:rPr>
              <a:t>link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Bio-spired optimization (</a:t>
            </a:r>
            <a:r>
              <a:rPr lang="en-US" sz="1800" dirty="0">
                <a:hlinkClick r:id="rId6"/>
              </a:rPr>
              <a:t>link</a:t>
            </a:r>
            <a:r>
              <a:rPr lang="en-US" sz="1800" dirty="0"/>
              <a:t> and </a:t>
            </a:r>
            <a:r>
              <a:rPr lang="en-US" sz="1800" dirty="0">
                <a:hlinkClick r:id="rId7"/>
              </a:rPr>
              <a:t>link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Artificial Bee Colony (</a:t>
            </a:r>
            <a:r>
              <a:rPr lang="en-US" sz="1600" dirty="0">
                <a:hlinkClick r:id="rId8"/>
              </a:rPr>
              <a:t>link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Cuckoo search (</a:t>
            </a:r>
            <a:r>
              <a:rPr lang="en-US" sz="1600" dirty="0">
                <a:hlinkClick r:id="rId9"/>
              </a:rPr>
              <a:t>link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Bat, Elephant, Gray Wolf, Whale, etc...</a:t>
            </a:r>
          </a:p>
          <a:p>
            <a:r>
              <a:rPr lang="en-US" sz="1800" dirty="0"/>
              <a:t>Harmony Search Algorithm (</a:t>
            </a:r>
            <a:r>
              <a:rPr lang="en-US" sz="1800" dirty="0">
                <a:hlinkClick r:id="rId10"/>
              </a:rPr>
              <a:t>link</a:t>
            </a:r>
            <a:r>
              <a:rPr lang="en-US" sz="1800" dirty="0"/>
              <a:t>)</a:t>
            </a:r>
          </a:p>
          <a:p>
            <a:r>
              <a:rPr lang="en-US" sz="1800" dirty="0"/>
              <a:t>Simplicial Homology Global Optimization (</a:t>
            </a:r>
            <a:r>
              <a:rPr lang="en-US" sz="1800" dirty="0">
                <a:hlinkClick r:id="rId11"/>
              </a:rPr>
              <a:t>SHGO</a:t>
            </a:r>
            <a:r>
              <a:rPr lang="en-US" sz="1800" dirty="0"/>
              <a:t>) (2018)</a:t>
            </a:r>
          </a:p>
          <a:p>
            <a:r>
              <a:rPr lang="en-US" sz="1800" dirty="0"/>
              <a:t>etc.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84DB5D-DC9D-7328-9911-AF08467F1B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Genetic algorithm</a:t>
            </a:r>
          </a:p>
          <a:p>
            <a:endParaRPr lang="en-US" sz="2000" dirty="0"/>
          </a:p>
          <a:p>
            <a:r>
              <a:rPr lang="en-US" sz="2000" dirty="0" err="1"/>
              <a:t>pymoo</a:t>
            </a:r>
            <a:r>
              <a:rPr lang="en-US" sz="2000" dirty="0"/>
              <a:t> – Python library </a:t>
            </a:r>
            <a:r>
              <a:rPr lang="en-US" sz="2000" dirty="0">
                <a:hlinkClick r:id="rId12"/>
              </a:rPr>
              <a:t>https://pymoo.org/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Constraint handling</a:t>
            </a:r>
          </a:p>
          <a:p>
            <a:r>
              <a:rPr lang="en-US" sz="2000" dirty="0"/>
              <a:t>Multi-objective optimization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DC7C52-F0EE-EE3B-2ADC-B19CBEA7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continuous optimization algorithms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AEBD57-CFD7-D264-FA61-F7B3626A90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937" y="2132856"/>
            <a:ext cx="4951733" cy="16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9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th-TH"/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 problems.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https://math.libretexts.org/Courses/Borough_of_Manhattan_Community_College/MAT301_Calculus_I/04%3A_Applications_of_Derivatives/4.07%3A_Optimization_Problems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Combinatorial optimization problems.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https://www.sciencedirect.com/topics/computer-science/combinatorial-optimization-problem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Scipy’s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linear programming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https://docs.scipy.org/doc/scipy/reference/generated/scipy.optimize.linprog.html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Scipy’s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differential evolution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https://docs.scipy.org/doc/scipy/reference/generated/scipy.optimize.differential_evolution.html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R.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K. Price, “</a:t>
            </a: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Differential evolution – a fast and efficient heuristic for global optimization over continuous spaces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,” J Global Optimization, vol. 11, pp. 341–359, 1997.</a:t>
            </a:r>
            <a:endParaRPr lang="th-T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th-TH" sz="1800" dirty="0"/>
              <a:t>คมกฤต เล็กสกุล (2560), การหาค่าเหมาะสมและการประยุกต์, ศูนย์บริหารงานวิจัย มหาวิทยาลัยเชียงใหม่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th-TH" sz="1800" dirty="0"/>
              <a:t>ศักดิ์สิทธิ์ </a:t>
            </a:r>
            <a:r>
              <a:rPr lang="th-TH" sz="1800" dirty="0" err="1"/>
              <a:t>ศุขสุเ</a:t>
            </a:r>
            <a:r>
              <a:rPr lang="th-TH" sz="1800" dirty="0"/>
              <a:t>มฆ (2557), สร้างแบบจำลองเพื่อการตัดสินใจ, ซีเอ็ดยูเคชัน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FD7AA-EF77-43A0-9588-56E1FA0D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Chukiat Worasucheep.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0A6D5-13DE-4164-A01E-80E6816D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Image result for q &amp; a">
            <a:extLst>
              <a:ext uri="{FF2B5EF4-FFF2-40B4-BE49-F238E27FC236}">
                <a16:creationId xmlns:a16="http://schemas.microsoft.com/office/drawing/2014/main" id="{E916F778-3919-22E4-3D6B-AAC953723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11141" r="23101" b="20416"/>
          <a:stretch/>
        </p:blipFill>
        <p:spPr bwMode="auto">
          <a:xfrm>
            <a:off x="7088140" y="2780928"/>
            <a:ext cx="4860779" cy="34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7BF7-8841-4B11-BB48-77D70DA7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30053E-8184-4118-BFAD-3914C0B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B0E55-A4C5-480B-B7E3-CBD45908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What are optimization?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Optimization formulation</a:t>
            </a:r>
            <a:endParaRPr lang="th-TH" dirty="0"/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Solving continuous optimizations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Differential evolution</a:t>
            </a:r>
          </a:p>
          <a:p>
            <a:pPr>
              <a:buSzPct val="115000"/>
              <a:buFont typeface="Wingdings" panose="05000000000000000000" pitchFamily="2" charset="2"/>
              <a:buChar char="q"/>
            </a:pPr>
            <a:r>
              <a:rPr lang="en-US" dirty="0"/>
              <a:t>Hands-on labs using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4027D-67F5-4101-AF81-7F4FECD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today</a:t>
            </a:r>
          </a:p>
        </p:txBody>
      </p:sp>
    </p:spTree>
    <p:extLst>
      <p:ext uri="{BB962C8B-B14F-4D97-AF65-F5344CB8AC3E}">
        <p14:creationId xmlns:p14="http://schemas.microsoft.com/office/powerpoint/2010/main" val="18449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70718-E9BE-4A00-9C50-C3BC46EA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Assoc. Prof. Chukiat Worasucheep</a:t>
            </a:r>
            <a:endParaRPr lang="en-US" sz="1600" dirty="0"/>
          </a:p>
          <a:p>
            <a:r>
              <a:rPr lang="en-US" sz="2000" dirty="0"/>
              <a:t>Research Areas:</a:t>
            </a:r>
          </a:p>
          <a:p>
            <a:pPr lvl="2"/>
            <a:r>
              <a:rPr lang="en-US" sz="1600" dirty="0"/>
              <a:t>Computational Intelligence for financial and engineering applications</a:t>
            </a:r>
          </a:p>
          <a:p>
            <a:pPr lvl="2"/>
            <a:r>
              <a:rPr lang="en-US" sz="1600" dirty="0"/>
              <a:t>Data science for financial industry</a:t>
            </a:r>
          </a:p>
          <a:p>
            <a:pPr lvl="2"/>
            <a:r>
              <a:rPr lang="en-US" sz="1600" dirty="0"/>
              <a:t>Automatic trading systems</a:t>
            </a:r>
          </a:p>
          <a:p>
            <a:pPr lvl="2"/>
            <a:r>
              <a:rPr lang="en-US" sz="1600" dirty="0"/>
              <a:t>Financial prediction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Teaching: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Computational Intelligence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Operating Systems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Exploring Computer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92FB3-95E0-4C43-882E-5B462C4DA3F0}"/>
              </a:ext>
            </a:extLst>
          </p:cNvPr>
          <p:cNvSpPr txBox="1"/>
          <p:nvPr/>
        </p:nvSpPr>
        <p:spPr>
          <a:xfrm>
            <a:off x="4765183" y="3286038"/>
            <a:ext cx="5438484" cy="257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Education: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of Science in Computer Science</a:t>
            </a:r>
          </a:p>
          <a:p>
            <a:pPr marL="914400" marR="0" lvl="3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>
                  <a:lumMod val="60000"/>
                  <a:lumOff val="40000"/>
                </a:srgbClr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Oregon State University, USA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of Business Administration (MBA)</a:t>
            </a:r>
          </a:p>
          <a:p>
            <a:pPr marL="914400" marR="0" lvl="3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>
                  <a:lumMod val="60000"/>
                  <a:lumOff val="40000"/>
                </a:srgbClr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Thammasat University</a:t>
            </a:r>
          </a:p>
          <a:p>
            <a:pPr marL="6858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4472C4"/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Bachelor of Engineering (Computer Engineering)</a:t>
            </a:r>
          </a:p>
          <a:p>
            <a:pPr marL="914400" marR="0" lvl="3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4472C4">
                  <a:lumMod val="60000"/>
                  <a:lumOff val="40000"/>
                </a:srgbClr>
              </a:buClr>
              <a:buSzPct val="75000"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Chulalongkorn University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5BE75-9A86-40E9-ACE8-72304BDD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E57E3-05DC-4506-A01E-437D1528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074794-875E-4FBC-9FB7-E043378E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r="5716" b="43102"/>
          <a:stretch/>
        </p:blipFill>
        <p:spPr bwMode="auto">
          <a:xfrm>
            <a:off x="10304565" y="943534"/>
            <a:ext cx="1505547" cy="144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0F24F-F717-480C-A4A8-DAE02E925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853" y="3626481"/>
            <a:ext cx="1652817" cy="595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56BB-52E3-4786-A1F2-89390FE34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19" y="4341044"/>
            <a:ext cx="591400" cy="595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05082C-002E-4E92-A007-40B4BF0AE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912" y="5102610"/>
            <a:ext cx="523054" cy="7517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F18305-DDEC-4627-9761-BFCC20F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pic>
        <p:nvPicPr>
          <p:cNvPr id="11" name="Picture 2" descr="Image result for hand drawing a circle | How to draw hands, Circle, Drawings">
            <a:extLst>
              <a:ext uri="{FF2B5EF4-FFF2-40B4-BE49-F238E27FC236}">
                <a16:creationId xmlns:a16="http://schemas.microsoft.com/office/drawing/2014/main" id="{6581E551-B323-6C2A-993F-AD887D9A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895" y="2294298"/>
            <a:ext cx="36512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45665E5-1C33-42FF-AAF6-2D46BE26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831D6-7AC3-4F19-99D3-DEBD3D99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24234-5754-4F45-9ECC-50B2693D4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00B0F0"/>
                </a:solidFill>
              </a:rPr>
              <a:t>Optimization</a:t>
            </a:r>
            <a:r>
              <a:rPr lang="en-US" sz="2000" dirty="0"/>
              <a:t> (</a:t>
            </a:r>
            <a:r>
              <a:rPr lang="th-TH" sz="2000" dirty="0"/>
              <a:t>การหาค่าเหมาะที่สุด) หมายถึงขั้นตอนการหา</a:t>
            </a:r>
            <a:r>
              <a:rPr lang="th-TH" sz="2000" i="1" u="sng" dirty="0">
                <a:solidFill>
                  <a:srgbClr val="00B0F0"/>
                </a:solidFill>
              </a:rPr>
              <a:t>ค่าของ</a:t>
            </a:r>
            <a:r>
              <a:rPr lang="en-US" sz="2000" i="1" u="sng" dirty="0">
                <a:solidFill>
                  <a:srgbClr val="00B0F0"/>
                </a:solidFill>
              </a:rPr>
              <a:t> inputs </a:t>
            </a:r>
            <a:r>
              <a:rPr lang="en-US" sz="2000" dirty="0"/>
              <a:t>(</a:t>
            </a:r>
            <a:r>
              <a:rPr lang="th-TH" sz="2000" dirty="0"/>
              <a:t>ข้อมูลเข้า</a:t>
            </a:r>
            <a:r>
              <a:rPr lang="en-US" sz="2000" dirty="0"/>
              <a:t>) </a:t>
            </a:r>
            <a:r>
              <a:rPr lang="th-TH" sz="2000" dirty="0"/>
              <a:t>เพื่อส่งเข้าไปในฟังก์ชันหนึ่งเพื่อให้ค่า</a:t>
            </a:r>
            <a:r>
              <a:rPr lang="th-TH" sz="2000" i="1" u="sng" dirty="0">
                <a:solidFill>
                  <a:srgbClr val="00B0F0"/>
                </a:solidFill>
              </a:rPr>
              <a:t>ผลลัพธ์ของฟังก์ชัน</a:t>
            </a:r>
            <a:r>
              <a:rPr lang="th-TH" sz="2000" dirty="0"/>
              <a:t>นั้นมีค่า</a:t>
            </a:r>
            <a:r>
              <a:rPr lang="th-TH" sz="2000" i="1" u="sng" dirty="0">
                <a:solidFill>
                  <a:srgbClr val="00B0F0"/>
                </a:solidFill>
              </a:rPr>
              <a:t>สูงสุด</a:t>
            </a:r>
            <a:r>
              <a:rPr lang="th-TH" sz="2000" dirty="0"/>
              <a:t>หรือ</a:t>
            </a:r>
            <a:r>
              <a:rPr lang="th-TH" sz="2000" i="1" u="sng" dirty="0">
                <a:solidFill>
                  <a:srgbClr val="00B0F0"/>
                </a:solidFill>
              </a:rPr>
              <a:t>ต่ำสุด</a:t>
            </a:r>
            <a:r>
              <a:rPr lang="th-TH" sz="2000" dirty="0"/>
              <a:t>. เราเรียกฟังก์ชันดังกล่าวว่า</a:t>
            </a:r>
            <a:r>
              <a:rPr lang="th-TH" sz="2000" i="1" dirty="0">
                <a:solidFill>
                  <a:srgbClr val="C00000"/>
                </a:solidFill>
              </a:rPr>
              <a:t>ฟังก์ชันวัตถุประสงค์</a:t>
            </a:r>
            <a:r>
              <a:rPr lang="en-US" sz="2000" i="1" dirty="0">
                <a:solidFill>
                  <a:srgbClr val="C00000"/>
                </a:solidFill>
              </a:rPr>
              <a:t> (objective function)</a:t>
            </a:r>
            <a:r>
              <a:rPr lang="th-TH" sz="2000" dirty="0"/>
              <a:t>.</a:t>
            </a:r>
            <a:endParaRPr lang="en-US" sz="2000" i="1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60B76-799E-EBC8-4CBC-F52064D4A5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6255" y="2225040"/>
            <a:ext cx="5785730" cy="411341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Optimization</a:t>
            </a:r>
            <a:r>
              <a:rPr lang="th-TH" sz="2000" dirty="0"/>
              <a:t> แบ่งกว้างๆ ได้เป็น</a:t>
            </a:r>
            <a:r>
              <a:rPr lang="en-US" sz="2000" dirty="0"/>
              <a:t> 2 </a:t>
            </a:r>
            <a:r>
              <a:rPr lang="th-TH" sz="2000" dirty="0"/>
              <a:t>กลุ่ม ได้แก่</a:t>
            </a:r>
            <a:endParaRPr lang="en-US" sz="2000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800" i="1" dirty="0">
                <a:solidFill>
                  <a:srgbClr val="00B0F0"/>
                </a:solidFill>
              </a:rPr>
              <a:t>Continuous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function</a:t>
            </a:r>
            <a:r>
              <a:rPr lang="en-US" sz="1800" dirty="0"/>
              <a:t> optimization</a:t>
            </a:r>
            <a:r>
              <a:rPr lang="th-TH" sz="1800" dirty="0"/>
              <a:t> (การหาค่าเหมาะที่สุดของฟังก์ชันค่าต่อเนื่อง) เมื่อตัวแปรข้อมูลเข้าทั้งหมดและผลลัพธ์ของฟังก์ชันเป็นตัวเลข</a:t>
            </a:r>
            <a:endParaRPr lang="en-US" sz="1800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800" i="1" dirty="0">
                <a:solidFill>
                  <a:srgbClr val="00B0F0"/>
                </a:solidFill>
              </a:rPr>
              <a:t>Discrete</a:t>
            </a:r>
            <a:r>
              <a:rPr lang="en-US" sz="1800" dirty="0"/>
              <a:t> optimization</a:t>
            </a:r>
            <a:r>
              <a:rPr lang="th-TH" sz="1800" dirty="0"/>
              <a:t> (การหาค่าเหมาะที่สุดของฟังก์ชัน</a:t>
            </a:r>
            <a:r>
              <a:rPr lang="th-TH" sz="1800" u="sng" dirty="0">
                <a:solidFill>
                  <a:srgbClr val="FF0000"/>
                </a:solidFill>
              </a:rPr>
              <a:t>ไม่</a:t>
            </a:r>
            <a:r>
              <a:rPr lang="th-TH" sz="1800" dirty="0"/>
              <a:t>ต่อเนื่อง) เมื่อข้อมูลเข้าเป็น</a:t>
            </a:r>
            <a:r>
              <a:rPr lang="en-US" sz="1800" dirty="0"/>
              <a:t>...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th-TH" sz="1600" dirty="0"/>
              <a:t>ตัวแปร</a:t>
            </a:r>
            <a:r>
              <a:rPr lang="th-TH" sz="1600" i="1" dirty="0">
                <a:solidFill>
                  <a:srgbClr val="00B0F0"/>
                </a:solidFill>
              </a:rPr>
              <a:t>จำนวนเต็ม</a:t>
            </a:r>
            <a:r>
              <a:rPr lang="en-US" sz="1600" i="1" dirty="0">
                <a:solidFill>
                  <a:srgbClr val="00B0F0"/>
                </a:solidFill>
              </a:rPr>
              <a:t> </a:t>
            </a:r>
            <a:r>
              <a:rPr lang="th-TH" sz="1600" dirty="0"/>
              <a:t>(</a:t>
            </a:r>
            <a:r>
              <a:rPr lang="en-US" sz="1600" dirty="0"/>
              <a:t>integers)</a:t>
            </a:r>
            <a:endParaRPr lang="en-US" sz="1600" i="1" dirty="0">
              <a:solidFill>
                <a:srgbClr val="00B0F0"/>
              </a:solidFill>
            </a:endParaRP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th-TH" sz="1600" dirty="0"/>
              <a:t>หรือ</a:t>
            </a:r>
            <a:r>
              <a:rPr lang="th-TH" sz="1600" i="1" dirty="0">
                <a:solidFill>
                  <a:srgbClr val="00B0F0"/>
                </a:solidFill>
              </a:rPr>
              <a:t>ข้อมูลเชิงการจัด </a:t>
            </a:r>
            <a:r>
              <a:rPr lang="en-US" sz="1600" dirty="0"/>
              <a:t>(combinatorial variables</a:t>
            </a:r>
            <a:r>
              <a:rPr lang="th-TH" sz="1600" dirty="0"/>
              <a:t>).</a:t>
            </a:r>
            <a:endParaRPr lang="en-US" sz="1600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47CFA-B772-4A1E-8AB6-ECE645AD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optimization</a:t>
            </a:r>
            <a:r>
              <a:rPr lang="th-TH" dirty="0"/>
              <a:t> (การหาค่าเหมาะที่สุด)</a:t>
            </a:r>
            <a:r>
              <a:rPr lang="en-US" dirty="0"/>
              <a:t>?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AE1E0B9-2D6A-8296-7A00-13B5A6FA62C2}"/>
              </a:ext>
            </a:extLst>
          </p:cNvPr>
          <p:cNvGraphicFramePr>
            <a:graphicFrameLocks noGrp="1"/>
          </p:cNvGraphicFramePr>
          <p:nvPr>
            <p:ph idx="14"/>
          </p:nvPr>
        </p:nvGraphicFramePr>
        <p:xfrm>
          <a:off x="6126163" y="2225675"/>
          <a:ext cx="5865812" cy="411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2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E5972F-A6A0-4063-B8BD-5F3067D5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966CE-009B-4EB8-8FA0-DB3830F4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66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continuous optimization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1" y="838200"/>
            <a:ext cx="5223519" cy="5399112"/>
          </a:xfrm>
        </p:spPr>
        <p:txBody>
          <a:bodyPr>
            <a:normAutofit fontScale="92500"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Objective function</a:t>
            </a:r>
            <a:r>
              <a:rPr lang="th-TH" dirty="0">
                <a:solidFill>
                  <a:srgbClr val="00B0F0"/>
                </a:solidFill>
              </a:rPr>
              <a:t> </a:t>
            </a:r>
            <a:r>
              <a:rPr lang="th-TH" dirty="0"/>
              <a:t>(ฟังก์ชันวัตถุประสงค์)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th-TH" dirty="0"/>
              <a:t>เป็นตัวแทนหรือนิยามของค่าที่เราต้องการให้มีค่า</a:t>
            </a:r>
            <a:r>
              <a:rPr lang="th-TH" sz="2100" i="1" dirty="0">
                <a:solidFill>
                  <a:srgbClr val="C00000"/>
                </a:solidFill>
              </a:rPr>
              <a:t>ต่ำสุด</a:t>
            </a:r>
            <a:r>
              <a:rPr lang="th-TH" dirty="0"/>
              <a:t>หรือ</a:t>
            </a:r>
            <a:r>
              <a:rPr lang="th-TH" i="1" dirty="0">
                <a:solidFill>
                  <a:srgbClr val="C00000"/>
                </a:solidFill>
              </a:rPr>
              <a:t>สูงสุด</a:t>
            </a:r>
            <a:endParaRPr lang="en-US" i="1" dirty="0">
              <a:solidFill>
                <a:srgbClr val="C00000"/>
              </a:solidFill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or </a:t>
            </a:r>
            <a:r>
              <a:rPr lang="en-US" i="1" dirty="0">
                <a:solidFill>
                  <a:srgbClr val="00B0F0"/>
                </a:solidFill>
              </a:rPr>
              <a:t>fitness function</a:t>
            </a:r>
            <a:r>
              <a:rPr lang="th-TH" dirty="0">
                <a:solidFill>
                  <a:srgbClr val="00B0F0"/>
                </a:solidFill>
              </a:rPr>
              <a:t> </a:t>
            </a:r>
            <a:r>
              <a:rPr lang="th-TH" dirty="0"/>
              <a:t>(ฟังก์ชันความเหมาะสม)</a:t>
            </a:r>
          </a:p>
          <a:p>
            <a:r>
              <a:rPr lang="en-US" i="1" dirty="0">
                <a:solidFill>
                  <a:srgbClr val="00B0F0"/>
                </a:solidFill>
              </a:rPr>
              <a:t>Decision variables</a:t>
            </a:r>
            <a:r>
              <a:rPr lang="th-TH" i="1" dirty="0">
                <a:solidFill>
                  <a:srgbClr val="00B0F0"/>
                </a:solidFill>
              </a:rPr>
              <a:t> </a:t>
            </a:r>
            <a:r>
              <a:rPr lang="en-US" dirty="0"/>
              <a:t>(</a:t>
            </a:r>
            <a:r>
              <a:rPr lang="th-TH" dirty="0"/>
              <a:t>ตัวแปรตัดสินใจ)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th-TH" dirty="0"/>
              <a:t>ตัวแปรทุกตัวที่มีผลต่อค่าของ</a:t>
            </a:r>
            <a:r>
              <a:rPr lang="th-TH" i="1" dirty="0"/>
              <a:t>ฟังก์ชันวัตถุประสงค์</a:t>
            </a:r>
            <a:r>
              <a:rPr lang="en-US" dirty="0"/>
              <a:t>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th-TH" u="sng" dirty="0"/>
              <a:t>แต่ละ</a:t>
            </a:r>
            <a:r>
              <a:rPr lang="th-TH" dirty="0"/>
              <a:t>ตัวแปรจะมีช่วงของค่าที่เป็นไปได้</a:t>
            </a:r>
          </a:p>
          <a:p>
            <a:r>
              <a:rPr lang="en-US" i="1" dirty="0">
                <a:solidFill>
                  <a:srgbClr val="00B0F0"/>
                </a:solidFill>
              </a:rPr>
              <a:t>Constraints</a:t>
            </a:r>
            <a:r>
              <a:rPr lang="en-US" dirty="0"/>
              <a:t> (</a:t>
            </a:r>
            <a:r>
              <a:rPr lang="th-TH" dirty="0"/>
              <a:t>เงื่อนไขบังคับ)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th-TH" dirty="0"/>
              <a:t>จำกัดความเป็นไปได้ของค่าที่แต่ละตัวแปรจะสามารถมีค่าได้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th-TH" dirty="0"/>
              <a:t>เช่น เงื่อนไขขอบเขต (</a:t>
            </a:r>
            <a:r>
              <a:rPr lang="en-US" dirty="0"/>
              <a:t>boundary constraints</a:t>
            </a:r>
            <a:r>
              <a:rPr lang="th-TH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3C11453A-54DB-ED22-6A77-C54B5437C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131" y="1772816"/>
                <a:ext cx="5688633" cy="38171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lang="en-US" sz="22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chemeClr val="accent5">
                      <a:lumMod val="75000"/>
                    </a:schemeClr>
                  </a:buClr>
                  <a:buSzPct val="65000"/>
                  <a:buFont typeface="Wingdings" panose="05000000000000000000" pitchFamily="2" charset="2"/>
                  <a:buChar char="q"/>
                  <a:defRPr lang="en-US" sz="20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chemeClr val="accent1"/>
                  </a:buClr>
                  <a:buSzPct val="75000"/>
                  <a:buFont typeface="Symbol" panose="05050102010706020507" pitchFamily="18" charset="2"/>
                  <a:buChar char=""/>
                  <a:defRPr lang="en-US" sz="18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914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Symbol" panose="05050102010706020507" pitchFamily="18" charset="2"/>
                  <a:buChar char=""/>
                  <a:defRPr lang="en-US" sz="18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chemeClr val="accent1"/>
                  </a:buClr>
                  <a:buSzPct val="75000"/>
                  <a:buFont typeface="Symbol" panose="05050102010706020507" pitchFamily="18" charset="2"/>
                  <a:buChar char=""/>
                  <a:defRPr lang="en-US" sz="18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ar-A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m:rPr>
                          <m:nor/>
                        </m:rPr>
                        <a:rPr lang="ar-AE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ar-A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ar-AE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ar-AE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50000"/>
                  </a:lnSpc>
                  <a:buFont typeface="Wingdings" pitchFamily="2" charset="2"/>
                  <a:buNone/>
                </a:pPr>
                <a:endParaRPr lang="ar-A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3C11453A-54DB-ED22-6A77-C54B5437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131" y="1772816"/>
                <a:ext cx="5688633" cy="3817148"/>
              </a:xfrm>
              <a:prstGeom prst="rect">
                <a:avLst/>
              </a:prstGeom>
              <a:blipFill>
                <a:blip r:embed="rId2"/>
                <a:stretch>
                  <a:fillRect l="-1393" b="-46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597826A-12BB-343C-7381-C8C966492DCA}"/>
              </a:ext>
            </a:extLst>
          </p:cNvPr>
          <p:cNvGrpSpPr/>
          <p:nvPr/>
        </p:nvGrpSpPr>
        <p:grpSpPr>
          <a:xfrm>
            <a:off x="9198125" y="1906606"/>
            <a:ext cx="2776869" cy="432048"/>
            <a:chOff x="9174480" y="2121906"/>
            <a:chExt cx="2776869" cy="432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392890-333D-636A-30E7-126F70CC5B76}"/>
                </a:ext>
              </a:extLst>
            </p:cNvPr>
            <p:cNvSpPr txBox="1"/>
            <p:nvPr/>
          </p:nvSpPr>
          <p:spPr>
            <a:xfrm>
              <a:off x="9487943" y="2121906"/>
              <a:ext cx="2463406" cy="43204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R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5B9BD5">
                    <a:lumMod val="75000"/>
                  </a:srgbClr>
                </a:buClr>
                <a:buSzPct val="65000"/>
                <a:buFont typeface="Wingdings" panose="05000000000000000000" pitchFamily="2" charset="2"/>
                <a:buNone/>
                <a:tabLst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Objective function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615198-016C-72CB-366E-DF246D720090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9174480" y="2337930"/>
              <a:ext cx="313463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047511-F84F-5198-BA61-0AF65A48AFA7}"/>
              </a:ext>
            </a:extLst>
          </p:cNvPr>
          <p:cNvGrpSpPr/>
          <p:nvPr/>
        </p:nvGrpSpPr>
        <p:grpSpPr>
          <a:xfrm>
            <a:off x="9245764" y="3723379"/>
            <a:ext cx="2858111" cy="432048"/>
            <a:chOff x="9222119" y="3938679"/>
            <a:chExt cx="2858111" cy="43204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1D8454-65AA-44DB-F698-A6BBF66D14E1}"/>
                </a:ext>
              </a:extLst>
            </p:cNvPr>
            <p:cNvSpPr txBox="1"/>
            <p:nvPr/>
          </p:nvSpPr>
          <p:spPr>
            <a:xfrm>
              <a:off x="9487943" y="3938679"/>
              <a:ext cx="2592287" cy="43204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R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5B9BD5">
                    <a:lumMod val="75000"/>
                  </a:srgbClr>
                </a:buClr>
                <a:buSzPct val="65000"/>
                <a:buFont typeface="Wingdings" panose="05000000000000000000" pitchFamily="2" charset="2"/>
                <a:buNone/>
                <a:tabLst/>
              </a:pPr>
              <a:r>
                <a:rPr lang="en-US" sz="1800" i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Eq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uality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constraints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59A2B2D-9F65-106D-8A65-B20572CF439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9222119" y="4154703"/>
              <a:ext cx="26582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5F615C-6595-FE67-570A-F15131DBE401}"/>
              </a:ext>
            </a:extLst>
          </p:cNvPr>
          <p:cNvGrpSpPr/>
          <p:nvPr/>
        </p:nvGrpSpPr>
        <p:grpSpPr>
          <a:xfrm>
            <a:off x="9245764" y="4415212"/>
            <a:ext cx="2858111" cy="432048"/>
            <a:chOff x="9222119" y="4630512"/>
            <a:chExt cx="2858111" cy="43204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8B63D0-3F48-D18E-F071-5A58685BDE45}"/>
                </a:ext>
              </a:extLst>
            </p:cNvPr>
            <p:cNvSpPr txBox="1"/>
            <p:nvPr/>
          </p:nvSpPr>
          <p:spPr>
            <a:xfrm>
              <a:off x="9487943" y="4630512"/>
              <a:ext cx="2592287" cy="43204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R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5B9BD5">
                    <a:lumMod val="75000"/>
                  </a:srgbClr>
                </a:buClr>
                <a:buSzPct val="65000"/>
                <a:buFont typeface="Wingdings" panose="05000000000000000000" pitchFamily="2" charset="2"/>
                <a:buNone/>
                <a:tabLst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Boundary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constraints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620B6A4-6AC6-5CDB-C311-EC8C25C27941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9222119" y="4846536"/>
              <a:ext cx="26582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7C49B4-86E9-01E0-0C87-E0401244B9BA}"/>
              </a:ext>
            </a:extLst>
          </p:cNvPr>
          <p:cNvGrpSpPr/>
          <p:nvPr/>
        </p:nvGrpSpPr>
        <p:grpSpPr>
          <a:xfrm>
            <a:off x="9043821" y="2573558"/>
            <a:ext cx="3060054" cy="918271"/>
            <a:chOff x="9020176" y="2788858"/>
            <a:chExt cx="3060054" cy="91827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976D66-7762-6360-2AE2-B4D3609CE816}"/>
                </a:ext>
              </a:extLst>
            </p:cNvPr>
            <p:cNvSpPr txBox="1"/>
            <p:nvPr/>
          </p:nvSpPr>
          <p:spPr>
            <a:xfrm>
              <a:off x="9487943" y="3015758"/>
              <a:ext cx="2592287" cy="43204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R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5B9BD5">
                    <a:lumMod val="75000"/>
                  </a:srgbClr>
                </a:buClr>
                <a:buSzPct val="65000"/>
                <a:buFont typeface="Wingdings" panose="05000000000000000000" pitchFamily="2" charset="2"/>
                <a:buNone/>
                <a:tabLst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equality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constraints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63D981C-04BC-2091-7E6C-134AA5E8CC3A}"/>
                </a:ext>
              </a:extLst>
            </p:cNvPr>
            <p:cNvCxnSpPr>
              <a:cxnSpLocks/>
            </p:cNvCxnSpPr>
            <p:nvPr/>
          </p:nvCxnSpPr>
          <p:spPr>
            <a:xfrm>
              <a:off x="9173351" y="3250070"/>
              <a:ext cx="26582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5E1E9096-8ED4-9206-9973-00540B7213B5}"/>
                </a:ext>
              </a:extLst>
            </p:cNvPr>
            <p:cNvSpPr/>
            <p:nvPr/>
          </p:nvSpPr>
          <p:spPr>
            <a:xfrm>
              <a:off x="9020176" y="2788858"/>
              <a:ext cx="173791" cy="918271"/>
            </a:xfrm>
            <a:prstGeom prst="rightBrace">
              <a:avLst>
                <a:gd name="adj1" fmla="val 52179"/>
                <a:gd name="adj2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634215-5B53-2464-F0C4-77E26D007A4A}"/>
              </a:ext>
            </a:extLst>
          </p:cNvPr>
          <p:cNvGrpSpPr/>
          <p:nvPr/>
        </p:nvGrpSpPr>
        <p:grpSpPr>
          <a:xfrm>
            <a:off x="8207877" y="1046204"/>
            <a:ext cx="3767117" cy="492350"/>
            <a:chOff x="8184232" y="1261504"/>
            <a:chExt cx="3767117" cy="492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585A26F-E091-57EA-9FCA-2A4F7D7D55A8}"/>
                    </a:ext>
                  </a:extLst>
                </p:cNvPr>
                <p:cNvSpPr txBox="1"/>
                <p:nvPr/>
              </p:nvSpPr>
              <p:spPr>
                <a:xfrm>
                  <a:off x="8184232" y="1261504"/>
                  <a:ext cx="98072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037F5-630A-71E4-A21D-A9D372E98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232" y="1261504"/>
                  <a:ext cx="98072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E41797-0EB5-9375-B25D-0B1EFD2FF4BA}"/>
                </a:ext>
              </a:extLst>
            </p:cNvPr>
            <p:cNvGrpSpPr/>
            <p:nvPr/>
          </p:nvGrpSpPr>
          <p:grpSpPr>
            <a:xfrm>
              <a:off x="9083040" y="1321806"/>
              <a:ext cx="2868309" cy="432048"/>
              <a:chOff x="9083040" y="1321806"/>
              <a:chExt cx="2868309" cy="432048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75C0325-3A47-C290-5720-7CFC0A67FA10}"/>
                  </a:ext>
                </a:extLst>
              </p:cNvPr>
              <p:cNvSpPr txBox="1"/>
              <p:nvPr/>
            </p:nvSpPr>
            <p:spPr>
              <a:xfrm>
                <a:off x="9487943" y="1321806"/>
                <a:ext cx="2463406" cy="43204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R="0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rgbClr val="5B9BD5">
                      <a:lumMod val="75000"/>
                    </a:srgbClr>
                  </a:buClr>
                  <a:buSzPct val="65000"/>
                  <a:buFont typeface="Wingdings" panose="05000000000000000000" pitchFamily="2" charset="2"/>
                  <a:buNone/>
                  <a:tabLst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Decision variables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0E4C182-F82F-A49F-98C4-554C764F6842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 flipV="1">
                <a:off x="9083040" y="1537830"/>
                <a:ext cx="404903" cy="141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349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00D-3404-47C6-93B1-86FAEACB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Chukiat Worasucheep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102E-B4F0-4760-BF39-3EA9A96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2AA94-5656-4E1F-AC31-C13C5B05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objective function, decision variable(s), constraints and boundary constraints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B6F29-1697-46F9-8072-748FCF92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find components of an optimization</a:t>
            </a:r>
          </a:p>
        </p:txBody>
      </p:sp>
      <p:pic>
        <p:nvPicPr>
          <p:cNvPr id="1026" name="Picture 2" descr="Mama&amp;#39;s Mama: Try It">
            <a:extLst>
              <a:ext uri="{FF2B5EF4-FFF2-40B4-BE49-F238E27FC236}">
                <a16:creationId xmlns:a16="http://schemas.microsoft.com/office/drawing/2014/main" id="{ECF055AC-1A90-4E9C-A026-11320E86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520" y="39697"/>
            <a:ext cx="2142166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DFCDF4E8-E93B-44F1-A93C-02B4FDDED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7306"/>
          <a:stretch/>
        </p:blipFill>
        <p:spPr>
          <a:xfrm>
            <a:off x="335360" y="1887247"/>
            <a:ext cx="4444504" cy="254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540E30-8D77-47E7-844E-4F7C86872FE5}"/>
              </a:ext>
            </a:extLst>
          </p:cNvPr>
          <p:cNvSpPr txBox="1"/>
          <p:nvPr/>
        </p:nvSpPr>
        <p:spPr>
          <a:xfrm>
            <a:off x="7257135" y="1679225"/>
            <a:ext cx="4934865" cy="3136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Objective function = ?</a:t>
            </a: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ymbol" pitchFamily="18" charset="2"/>
            </a:endParaRP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Decision variables = ?</a:t>
            </a: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ymbol" pitchFamily="18" charset="2"/>
            </a:endParaRP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Boundaries of decision variables = ?</a:t>
            </a: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ymbol" pitchFamily="18" charset="2"/>
            </a:endParaRPr>
          </a:p>
          <a:p>
            <a:pPr indent="-2286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5B9BD5">
                  <a:lumMod val="75000"/>
                </a:srgbClr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Constraints =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8BAF-120D-AA68-BB3C-B6396FDFCFA7}"/>
              </a:ext>
            </a:extLst>
          </p:cNvPr>
          <p:cNvSpPr txBox="1"/>
          <p:nvPr/>
        </p:nvSpPr>
        <p:spPr>
          <a:xfrm>
            <a:off x="4646962" y="196418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...(1)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6A9E9-A8BC-D802-0CDE-1D05A2B1F528}"/>
              </a:ext>
            </a:extLst>
          </p:cNvPr>
          <p:cNvSpPr txBox="1"/>
          <p:nvPr/>
        </p:nvSpPr>
        <p:spPr>
          <a:xfrm>
            <a:off x="4646962" y="259652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...(2)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420BB-FE89-8094-5399-9FEC4F15899A}"/>
              </a:ext>
            </a:extLst>
          </p:cNvPr>
          <p:cNvSpPr txBox="1"/>
          <p:nvPr/>
        </p:nvSpPr>
        <p:spPr>
          <a:xfrm>
            <a:off x="4646962" y="322887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...(3)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44209-8A70-DA2F-DA60-5FEC30E47EE2}"/>
              </a:ext>
            </a:extLst>
          </p:cNvPr>
          <p:cNvSpPr txBox="1"/>
          <p:nvPr/>
        </p:nvSpPr>
        <p:spPr>
          <a:xfrm>
            <a:off x="4646962" y="386122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...(4)</a:t>
            </a:r>
          </a:p>
        </p:txBody>
      </p:sp>
    </p:spTree>
    <p:extLst>
      <p:ext uri="{BB962C8B-B14F-4D97-AF65-F5344CB8AC3E}">
        <p14:creationId xmlns:p14="http://schemas.microsoft.com/office/powerpoint/2010/main" val="33384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Advant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Open Sans"/>
      </a:majorFont>
      <a:minorFont>
        <a:latin typeface="Open Sans"/>
        <a:ea typeface=""/>
        <a:cs typeface="Open Sans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>
            <a:latin typeface="Open Sans" pitchFamily="2" charset="0"/>
            <a:ea typeface="Open Sans" pitchFamily="2" charset="0"/>
            <a:cs typeface="Open Sans" pitchFamily="2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600" dirty="0" err="1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11114</TotalTime>
  <Words>4083</Words>
  <Application>Microsoft Office PowerPoint</Application>
  <PresentationFormat>Widescreen</PresentationFormat>
  <Paragraphs>817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Batang</vt:lpstr>
      <vt:lpstr>Arial</vt:lpstr>
      <vt:lpstr>Arial</vt:lpstr>
      <vt:lpstr>Arial Narrow</vt:lpstr>
      <vt:lpstr>Bell MT</vt:lpstr>
      <vt:lpstr>Cambria Math</vt:lpstr>
      <vt:lpstr>JetBrains Mono</vt:lpstr>
      <vt:lpstr>Lato</vt:lpstr>
      <vt:lpstr>MathJax_Main</vt:lpstr>
      <vt:lpstr>MV Boli</vt:lpstr>
      <vt:lpstr>Open Sans</vt:lpstr>
      <vt:lpstr>Perpetua</vt:lpstr>
      <vt:lpstr>Symbol</vt:lpstr>
      <vt:lpstr>TH Sarabun New</vt:lpstr>
      <vt:lpstr>Times New Roman</vt:lpstr>
      <vt:lpstr>Wingdings</vt:lpstr>
      <vt:lpstr>1_Advantage</vt:lpstr>
      <vt:lpstr>Chapter 7 Optimization</vt:lpstr>
      <vt:lpstr>Learning objectives</vt:lpstr>
      <vt:lpstr>Important Notice</vt:lpstr>
      <vt:lpstr>Data science process</vt:lpstr>
      <vt:lpstr>Major modeling techniques for data science</vt:lpstr>
      <vt:lpstr>Outline</vt:lpstr>
      <vt:lpstr>What are optimization (การหาค่าเหมาะที่สุด)?</vt:lpstr>
      <vt:lpstr>Components of a continuous optimization</vt:lpstr>
      <vt:lpstr>Practice: find components of an optimization</vt:lpstr>
      <vt:lpstr>Constrained optimization</vt:lpstr>
      <vt:lpstr>Generic form of an optimization problem</vt:lpstr>
      <vt:lpstr>Dessert Problem</vt:lpstr>
      <vt:lpstr>Dessert Problem</vt:lpstr>
      <vt:lpstr>Transportation management</vt:lpstr>
      <vt:lpstr>Applications of continuous optimization</vt:lpstr>
      <vt:lpstr>Applications of continuous optimization</vt:lpstr>
      <vt:lpstr>Applications of continuous optimization</vt:lpstr>
      <vt:lpstr>Applications of continuous optimization</vt:lpstr>
      <vt:lpstr>Applications of discrete optimization</vt:lpstr>
      <vt:lpstr>Applications of discrete optimization</vt:lpstr>
      <vt:lpstr>Scope of Today</vt:lpstr>
      <vt:lpstr>Outline</vt:lpstr>
      <vt:lpstr>Process of optimization</vt:lpstr>
      <vt:lpstr>Example 1 – นกกระสา เต่า และหมึก</vt:lpstr>
      <vt:lpstr>Example 2 – nutrition requirement</vt:lpstr>
      <vt:lpstr>Example 2 – nutrition requirement – Formulation</vt:lpstr>
      <vt:lpstr>How complex is an optimization problem?  How can we measure?</vt:lpstr>
      <vt:lpstr>Fitness landscape (or contour)</vt:lpstr>
      <vt:lpstr>Python plot_surface function: example</vt:lpstr>
      <vt:lpstr>What make an optimization problem more difficult?</vt:lpstr>
      <vt:lpstr>Outline</vt:lpstr>
      <vt:lpstr>Approaches for solving continuous optimizations</vt:lpstr>
      <vt:lpstr>Solving differentiable functions</vt:lpstr>
      <vt:lpstr>Solving non-differentiable functions</vt:lpstr>
      <vt:lpstr>Population-based stochastic algorithms</vt:lpstr>
      <vt:lpstr>Contents</vt:lpstr>
      <vt:lpstr>Differential evolution (DE)</vt:lpstr>
      <vt:lpstr>Process of a DE</vt:lpstr>
      <vt:lpstr>Example: rand/1/bin strategy</vt:lpstr>
      <vt:lpstr>scipy.optimize.differential_evolution</vt:lpstr>
      <vt:lpstr>Important parameters of DE</vt:lpstr>
      <vt:lpstr>Contents</vt:lpstr>
      <vt:lpstr>Today’s Python lab</vt:lpstr>
      <vt:lpstr>Part 1: Linear programming (multivariable problems)</vt:lpstr>
      <vt:lpstr>Using scipy’s linprog to solve linear programming</vt:lpstr>
      <vt:lpstr>Using scipy’s linprog to solve linear programming</vt:lpstr>
      <vt:lpstr>Using scipy’s linprog to solve linear programming</vt:lpstr>
      <vt:lpstr>Result of first trial, we got -370.2322, but infeasible</vt:lpstr>
      <vt:lpstr>PowerPoint Presentation</vt:lpstr>
      <vt:lpstr>ลองปรับขอบเขตของตัวแปร x1 ให้กว้างขึ้น</vt:lpstr>
      <vt:lpstr>โจทย์ลองปฏิบัติ – nutrition requirement</vt:lpstr>
      <vt:lpstr>Solution: โจทย์ลองปฏิบัติ – nutrition requirement</vt:lpstr>
      <vt:lpstr>Part 2: การหาค่าเหมาะที่สุดของฟังก์ชันหลายตัวแปรแบบใช้ gradient</vt:lpstr>
      <vt:lpstr>Part 2: การหาค่าเหมาะที่สุดของฟังก์ชันหลายตัวแปรแบบใช้ gradient</vt:lpstr>
      <vt:lpstr>ข้อดี-ข้อเสียของการใช้ minimize() ของ scipy</vt:lpstr>
      <vt:lpstr>Part 3: Optimizing with differential evolution</vt:lpstr>
      <vt:lpstr>Part 3: Optimizing with differential evolution</vt:lpstr>
      <vt:lpstr>Part 3.1: Using DE to solve Ackley function without constraints</vt:lpstr>
      <vt:lpstr>Part 3.2: Differential Evolution with constraints </vt:lpstr>
      <vt:lpstr>Other continuous optimization algorithms</vt:lpstr>
      <vt:lpstr>References</vt:lpstr>
      <vt:lpstr>What we’ve learnt today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Regression analysis</dc:title>
  <dc:creator>Chukiat Worasucheep</dc:creator>
  <cp:keywords>regression analysis; linear regression, multi linear regression, polynomial regression</cp:keywords>
  <cp:lastModifiedBy>CHUKIAT WORASUCHEEP</cp:lastModifiedBy>
  <cp:revision>1134</cp:revision>
  <cp:lastPrinted>2021-10-27T00:47:11Z</cp:lastPrinted>
  <dcterms:created xsi:type="dcterms:W3CDTF">1998-09-03T13:41:33Z</dcterms:created>
  <dcterms:modified xsi:type="dcterms:W3CDTF">2022-09-26T11:10:51Z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